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ileron" pitchFamily="2" charset="77"/>
      <p:regular r:id="rId15"/>
    </p:embeddedFont>
    <p:embeddedFont>
      <p:font typeface="Aileron Bold" pitchFamily="2" charset="77"/>
      <p:regular r:id="rId16"/>
      <p:bold r:id="rId17"/>
    </p:embeddedFont>
    <p:embeddedFont>
      <p:font typeface="Canva Sans Bold" panose="020B0803030501040103" pitchFamily="34" charset="0"/>
      <p:regular r:id="rId18"/>
      <p:bold r:id="rId19"/>
    </p:embeddedFont>
    <p:embeddedFont>
      <p:font typeface="DM Sans" pitchFamily="2" charset="77"/>
      <p:regular r:id="rId20"/>
    </p:embeddedFont>
    <p:embeddedFont>
      <p:font typeface="Helvetica World" pitchFamily="2" charset="0"/>
      <p:regular r:id="rId21"/>
    </p:embeddedFont>
    <p:embeddedFont>
      <p:font typeface="Liberation Sans" panose="020B0604020202020204" pitchFamily="34" charset="0"/>
      <p:regular r:id="rId22"/>
    </p:embeddedFont>
    <p:embeddedFont>
      <p:font typeface="Liberation Sans Bold" panose="020B0704020202020204" pitchFamily="34" charset="0"/>
      <p:regular r:id="rId23"/>
      <p:bold r:id="rId24"/>
    </p:embeddedFont>
    <p:embeddedFont>
      <p:font typeface="Poppins" pitchFamily="2" charset="77"/>
      <p:regular r:id="rId25"/>
      <p:bold r:id="rId26"/>
      <p:italic r:id="rId27"/>
    </p:embeddedFont>
    <p:embeddedFont>
      <p:font typeface="Poppins Bold" pitchFamily="2" charset="77"/>
      <p:regular r:id="rId28"/>
      <p:bold r:id="rId29"/>
    </p:embeddedFont>
    <p:embeddedFont>
      <p:font typeface="Poppins Medium" panose="020B0604020202020204" pitchFamily="34" charset="0"/>
      <p:regular r:id="rId30"/>
      <p:italic r:id="rId31"/>
    </p:embeddedFont>
    <p:embeddedFont>
      <p:font typeface="Poppins Ultra-Bold" pitchFamily="2" charset="77"/>
      <p:regular r:id="rId32"/>
      <p:bold r:id="rId33"/>
    </p:embeddedFont>
    <p:embeddedFont>
      <p:font typeface="TT Norms" panose="02000503030000020003" pitchFamily="2" charset="0"/>
      <p:regular r:id="rId34"/>
    </p:embeddedFont>
    <p:embeddedFont>
      <p:font typeface="TT Norms Bold" panose="02000803030000020004" pitchFamily="2"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73" d="100"/>
          <a:sy n="73" d="100"/>
        </p:scale>
        <p:origin x="208"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heme" Target="theme/theme1.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jpeg"/><Relationship Id="rId3" Type="http://schemas.openxmlformats.org/officeDocument/2006/relationships/image" Target="../media/image2.sv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image" Target="../media/image1.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7.sv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5.png"/><Relationship Id="rId2" Type="http://schemas.openxmlformats.org/officeDocument/2006/relationships/image" Target="../media/image66.png"/><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9.svg"/><Relationship Id="rId15" Type="http://schemas.openxmlformats.org/officeDocument/2006/relationships/image" Target="../media/image1.png"/><Relationship Id="rId10" Type="http://schemas.openxmlformats.org/officeDocument/2006/relationships/image" Target="../media/image72.svg"/><Relationship Id="rId4" Type="http://schemas.openxmlformats.org/officeDocument/2006/relationships/image" Target="../media/image8.png"/><Relationship Id="rId9" Type="http://schemas.openxmlformats.org/officeDocument/2006/relationships/image" Target="../media/image71.png"/><Relationship Id="rId14"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2.svg"/><Relationship Id="rId4" Type="http://schemas.openxmlformats.org/officeDocument/2006/relationships/image" Target="../media/image8.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3.sv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11.svg"/><Relationship Id="rId5" Type="http://schemas.openxmlformats.org/officeDocument/2006/relationships/image" Target="../media/image16.jpe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png"/><Relationship Id="rId5" Type="http://schemas.openxmlformats.org/officeDocument/2006/relationships/image" Target="../media/image23.svg"/><Relationship Id="rId10"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1.sv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29.sv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afrovasresearch.com/proprietary-panels/" TargetMode="External"/><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60771" y="-1281889"/>
            <a:ext cx="11723917" cy="4621177"/>
          </a:xfrm>
          <a:custGeom>
            <a:avLst/>
            <a:gdLst/>
            <a:ahLst/>
            <a:cxnLst/>
            <a:rect l="l" t="t" r="r" b="b"/>
            <a:pathLst>
              <a:path w="11723917" h="4621177">
                <a:moveTo>
                  <a:pt x="11723916" y="0"/>
                </a:moveTo>
                <a:lnTo>
                  <a:pt x="0" y="0"/>
                </a:lnTo>
                <a:lnTo>
                  <a:pt x="0" y="4621178"/>
                </a:lnTo>
                <a:lnTo>
                  <a:pt x="11723916" y="4621178"/>
                </a:lnTo>
                <a:lnTo>
                  <a:pt x="11723916"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KE"/>
          </a:p>
        </p:txBody>
      </p:sp>
      <p:sp>
        <p:nvSpPr>
          <p:cNvPr id="3" name="Freeform 3"/>
          <p:cNvSpPr/>
          <p:nvPr/>
        </p:nvSpPr>
        <p:spPr>
          <a:xfrm flipH="1">
            <a:off x="9144000" y="5315989"/>
            <a:ext cx="9144000" cy="4971011"/>
          </a:xfrm>
          <a:custGeom>
            <a:avLst/>
            <a:gdLst/>
            <a:ahLst/>
            <a:cxnLst/>
            <a:rect l="l" t="t" r="r" b="b"/>
            <a:pathLst>
              <a:path w="9144000" h="4971011">
                <a:moveTo>
                  <a:pt x="9144000" y="0"/>
                </a:moveTo>
                <a:lnTo>
                  <a:pt x="0" y="0"/>
                </a:lnTo>
                <a:lnTo>
                  <a:pt x="0" y="4971011"/>
                </a:lnTo>
                <a:lnTo>
                  <a:pt x="9144000" y="4971011"/>
                </a:lnTo>
                <a:lnTo>
                  <a:pt x="914400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KE"/>
          </a:p>
        </p:txBody>
      </p:sp>
      <p:sp>
        <p:nvSpPr>
          <p:cNvPr id="4" name="Freeform 4"/>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6"/>
            <a:stretch>
              <a:fillRect l="-1571" r="-1571"/>
            </a:stretch>
          </a:blipFill>
        </p:spPr>
        <p:txBody>
          <a:bodyPr/>
          <a:lstStyle/>
          <a:p>
            <a:endParaRPr lang="en-KE"/>
          </a:p>
        </p:txBody>
      </p:sp>
      <p:sp>
        <p:nvSpPr>
          <p:cNvPr id="5" name="TextBox 5"/>
          <p:cNvSpPr txBox="1"/>
          <p:nvPr/>
        </p:nvSpPr>
        <p:spPr>
          <a:xfrm>
            <a:off x="1028700" y="3058808"/>
            <a:ext cx="15112536" cy="2984501"/>
          </a:xfrm>
          <a:prstGeom prst="rect">
            <a:avLst/>
          </a:prstGeom>
        </p:spPr>
        <p:txBody>
          <a:bodyPr lIns="0" tIns="0" rIns="0" bIns="0" rtlCol="0" anchor="t">
            <a:spAutoFit/>
          </a:bodyPr>
          <a:lstStyle/>
          <a:p>
            <a:pPr algn="l">
              <a:lnSpc>
                <a:spcPts val="11899"/>
              </a:lnSpc>
            </a:pPr>
            <a:r>
              <a:rPr lang="en-US" sz="8499" b="1">
                <a:solidFill>
                  <a:srgbClr val="000000"/>
                </a:solidFill>
                <a:latin typeface="Liberation Sans Bold"/>
                <a:ea typeface="Liberation Sans Bold"/>
                <a:cs typeface="Liberation Sans Bold"/>
                <a:sym typeface="Liberation Sans Bold"/>
              </a:rPr>
              <a:t>THE AFROVAS RESEARCH HOUSE.</a:t>
            </a:r>
          </a:p>
        </p:txBody>
      </p:sp>
      <p:sp>
        <p:nvSpPr>
          <p:cNvPr id="6" name="TextBox 6"/>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sp>
        <p:nvSpPr>
          <p:cNvPr id="7" name="TextBox 7"/>
          <p:cNvSpPr txBox="1"/>
          <p:nvPr/>
        </p:nvSpPr>
        <p:spPr>
          <a:xfrm>
            <a:off x="1176153" y="6403999"/>
            <a:ext cx="7984618" cy="398135"/>
          </a:xfrm>
          <a:prstGeom prst="rect">
            <a:avLst/>
          </a:prstGeom>
        </p:spPr>
        <p:txBody>
          <a:bodyPr lIns="0" tIns="0" rIns="0" bIns="0" rtlCol="0" anchor="t">
            <a:spAutoFit/>
          </a:bodyPr>
          <a:lstStyle/>
          <a:p>
            <a:pPr algn="l">
              <a:lnSpc>
                <a:spcPts val="2781"/>
              </a:lnSpc>
            </a:pPr>
            <a:r>
              <a:rPr lang="en-US" sz="3125" b="1">
                <a:solidFill>
                  <a:srgbClr val="39B54A"/>
                </a:solidFill>
                <a:latin typeface="Liberation Sans Bold"/>
                <a:ea typeface="Liberation Sans Bold"/>
                <a:cs typeface="Liberation Sans Bold"/>
                <a:sym typeface="Liberation Sans Bold"/>
              </a:rPr>
              <a:t>RESEARCH PARTNERSHIP PROPOSAL</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KE"/>
          </a:p>
        </p:txBody>
      </p:sp>
      <p:sp>
        <p:nvSpPr>
          <p:cNvPr id="3" name="Freeform 3"/>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4"/>
            <a:stretch>
              <a:fillRect l="-1571" r="-1571"/>
            </a:stretch>
          </a:blipFill>
        </p:spPr>
        <p:txBody>
          <a:bodyPr/>
          <a:lstStyle/>
          <a:p>
            <a:endParaRPr lang="en-KE"/>
          </a:p>
        </p:txBody>
      </p:sp>
      <p:sp>
        <p:nvSpPr>
          <p:cNvPr id="4" name="Freeform 4"/>
          <p:cNvSpPr/>
          <p:nvPr/>
        </p:nvSpPr>
        <p:spPr>
          <a:xfrm>
            <a:off x="6034489" y="1935254"/>
            <a:ext cx="3683733" cy="1634504"/>
          </a:xfrm>
          <a:custGeom>
            <a:avLst/>
            <a:gdLst/>
            <a:ahLst/>
            <a:cxnLst/>
            <a:rect l="l" t="t" r="r" b="b"/>
            <a:pathLst>
              <a:path w="3683733" h="1634504">
                <a:moveTo>
                  <a:pt x="0" y="0"/>
                </a:moveTo>
                <a:lnTo>
                  <a:pt x="3683734" y="0"/>
                </a:lnTo>
                <a:lnTo>
                  <a:pt x="3683734" y="1634504"/>
                </a:lnTo>
                <a:lnTo>
                  <a:pt x="0" y="1634504"/>
                </a:lnTo>
                <a:lnTo>
                  <a:pt x="0" y="0"/>
                </a:lnTo>
                <a:close/>
              </a:path>
            </a:pathLst>
          </a:custGeom>
          <a:blipFill>
            <a:blip r:embed="rId5"/>
            <a:stretch>
              <a:fillRect/>
            </a:stretch>
          </a:blipFill>
        </p:spPr>
        <p:txBody>
          <a:bodyPr/>
          <a:lstStyle/>
          <a:p>
            <a:endParaRPr lang="en-KE"/>
          </a:p>
        </p:txBody>
      </p:sp>
      <p:sp>
        <p:nvSpPr>
          <p:cNvPr id="5" name="Freeform 5"/>
          <p:cNvSpPr/>
          <p:nvPr/>
        </p:nvSpPr>
        <p:spPr>
          <a:xfrm>
            <a:off x="6034489" y="68983"/>
            <a:ext cx="3683733" cy="1627812"/>
          </a:xfrm>
          <a:custGeom>
            <a:avLst/>
            <a:gdLst/>
            <a:ahLst/>
            <a:cxnLst/>
            <a:rect l="l" t="t" r="r" b="b"/>
            <a:pathLst>
              <a:path w="3683733" h="1627812">
                <a:moveTo>
                  <a:pt x="0" y="0"/>
                </a:moveTo>
                <a:lnTo>
                  <a:pt x="3683734" y="0"/>
                </a:lnTo>
                <a:lnTo>
                  <a:pt x="3683734" y="1627812"/>
                </a:lnTo>
                <a:lnTo>
                  <a:pt x="0" y="1627812"/>
                </a:lnTo>
                <a:lnTo>
                  <a:pt x="0" y="0"/>
                </a:lnTo>
                <a:close/>
              </a:path>
            </a:pathLst>
          </a:custGeom>
          <a:blipFill>
            <a:blip r:embed="rId6"/>
            <a:stretch>
              <a:fillRect/>
            </a:stretch>
          </a:blipFill>
        </p:spPr>
        <p:txBody>
          <a:bodyPr/>
          <a:lstStyle/>
          <a:p>
            <a:endParaRPr lang="en-KE"/>
          </a:p>
        </p:txBody>
      </p:sp>
      <p:sp>
        <p:nvSpPr>
          <p:cNvPr id="6" name="Freeform 6"/>
          <p:cNvSpPr/>
          <p:nvPr/>
        </p:nvSpPr>
        <p:spPr>
          <a:xfrm>
            <a:off x="602781" y="5937249"/>
            <a:ext cx="5078819" cy="1817793"/>
          </a:xfrm>
          <a:custGeom>
            <a:avLst/>
            <a:gdLst/>
            <a:ahLst/>
            <a:cxnLst/>
            <a:rect l="l" t="t" r="r" b="b"/>
            <a:pathLst>
              <a:path w="5078819" h="1817793">
                <a:moveTo>
                  <a:pt x="0" y="0"/>
                </a:moveTo>
                <a:lnTo>
                  <a:pt x="5078818" y="0"/>
                </a:lnTo>
                <a:lnTo>
                  <a:pt x="5078818" y="1817793"/>
                </a:lnTo>
                <a:lnTo>
                  <a:pt x="0" y="1817793"/>
                </a:lnTo>
                <a:lnTo>
                  <a:pt x="0" y="0"/>
                </a:lnTo>
                <a:close/>
              </a:path>
            </a:pathLst>
          </a:custGeom>
          <a:blipFill>
            <a:blip r:embed="rId7"/>
            <a:stretch>
              <a:fillRect l="-16591" t="-121460" r="-18638" b="-114384"/>
            </a:stretch>
          </a:blipFill>
        </p:spPr>
        <p:txBody>
          <a:bodyPr/>
          <a:lstStyle/>
          <a:p>
            <a:endParaRPr lang="en-KE"/>
          </a:p>
        </p:txBody>
      </p:sp>
      <p:sp>
        <p:nvSpPr>
          <p:cNvPr id="7" name="Freeform 7"/>
          <p:cNvSpPr/>
          <p:nvPr/>
        </p:nvSpPr>
        <p:spPr>
          <a:xfrm>
            <a:off x="12256351" y="5865464"/>
            <a:ext cx="5671406" cy="1575972"/>
          </a:xfrm>
          <a:custGeom>
            <a:avLst/>
            <a:gdLst/>
            <a:ahLst/>
            <a:cxnLst/>
            <a:rect l="l" t="t" r="r" b="b"/>
            <a:pathLst>
              <a:path w="5671406" h="1575972">
                <a:moveTo>
                  <a:pt x="0" y="0"/>
                </a:moveTo>
                <a:lnTo>
                  <a:pt x="5671406" y="0"/>
                </a:lnTo>
                <a:lnTo>
                  <a:pt x="5671406" y="1575972"/>
                </a:lnTo>
                <a:lnTo>
                  <a:pt x="0" y="1575972"/>
                </a:lnTo>
                <a:lnTo>
                  <a:pt x="0" y="0"/>
                </a:lnTo>
                <a:close/>
              </a:path>
            </a:pathLst>
          </a:custGeom>
          <a:blipFill>
            <a:blip r:embed="rId8"/>
            <a:stretch>
              <a:fillRect t="-129009" b="-130857"/>
            </a:stretch>
          </a:blipFill>
        </p:spPr>
        <p:txBody>
          <a:bodyPr/>
          <a:lstStyle/>
          <a:p>
            <a:endParaRPr lang="en-KE"/>
          </a:p>
        </p:txBody>
      </p:sp>
      <p:sp>
        <p:nvSpPr>
          <p:cNvPr id="8" name="Freeform 8"/>
          <p:cNvSpPr/>
          <p:nvPr/>
        </p:nvSpPr>
        <p:spPr>
          <a:xfrm>
            <a:off x="10363805" y="127801"/>
            <a:ext cx="7563952" cy="1568993"/>
          </a:xfrm>
          <a:custGeom>
            <a:avLst/>
            <a:gdLst/>
            <a:ahLst/>
            <a:cxnLst/>
            <a:rect l="l" t="t" r="r" b="b"/>
            <a:pathLst>
              <a:path w="7563952" h="1568993">
                <a:moveTo>
                  <a:pt x="0" y="0"/>
                </a:moveTo>
                <a:lnTo>
                  <a:pt x="7563952" y="0"/>
                </a:lnTo>
                <a:lnTo>
                  <a:pt x="7563952" y="1568994"/>
                </a:lnTo>
                <a:lnTo>
                  <a:pt x="0" y="1568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KE"/>
          </a:p>
        </p:txBody>
      </p:sp>
      <p:sp>
        <p:nvSpPr>
          <p:cNvPr id="9" name="Freeform 9"/>
          <p:cNvSpPr/>
          <p:nvPr/>
        </p:nvSpPr>
        <p:spPr>
          <a:xfrm>
            <a:off x="6103627" y="3797088"/>
            <a:ext cx="4017854" cy="1673436"/>
          </a:xfrm>
          <a:custGeom>
            <a:avLst/>
            <a:gdLst/>
            <a:ahLst/>
            <a:cxnLst/>
            <a:rect l="l" t="t" r="r" b="b"/>
            <a:pathLst>
              <a:path w="4017854" h="1673436">
                <a:moveTo>
                  <a:pt x="0" y="0"/>
                </a:moveTo>
                <a:lnTo>
                  <a:pt x="4017854" y="0"/>
                </a:lnTo>
                <a:lnTo>
                  <a:pt x="4017854" y="1673436"/>
                </a:lnTo>
                <a:lnTo>
                  <a:pt x="0" y="1673436"/>
                </a:lnTo>
                <a:lnTo>
                  <a:pt x="0" y="0"/>
                </a:lnTo>
                <a:close/>
              </a:path>
            </a:pathLst>
          </a:custGeom>
          <a:blipFill>
            <a:blip r:embed="rId11"/>
            <a:stretch>
              <a:fillRect/>
            </a:stretch>
          </a:blipFill>
        </p:spPr>
        <p:txBody>
          <a:bodyPr/>
          <a:lstStyle/>
          <a:p>
            <a:endParaRPr lang="en-KE"/>
          </a:p>
        </p:txBody>
      </p:sp>
      <p:sp>
        <p:nvSpPr>
          <p:cNvPr id="10" name="Freeform 10"/>
          <p:cNvSpPr/>
          <p:nvPr/>
        </p:nvSpPr>
        <p:spPr>
          <a:xfrm>
            <a:off x="15789591" y="3587722"/>
            <a:ext cx="2138166" cy="1644424"/>
          </a:xfrm>
          <a:custGeom>
            <a:avLst/>
            <a:gdLst/>
            <a:ahLst/>
            <a:cxnLst/>
            <a:rect l="l" t="t" r="r" b="b"/>
            <a:pathLst>
              <a:path w="2138166" h="1644424">
                <a:moveTo>
                  <a:pt x="0" y="0"/>
                </a:moveTo>
                <a:lnTo>
                  <a:pt x="2138166" y="0"/>
                </a:lnTo>
                <a:lnTo>
                  <a:pt x="2138166" y="1644423"/>
                </a:lnTo>
                <a:lnTo>
                  <a:pt x="0" y="1644423"/>
                </a:lnTo>
                <a:lnTo>
                  <a:pt x="0" y="0"/>
                </a:lnTo>
                <a:close/>
              </a:path>
            </a:pathLst>
          </a:custGeom>
          <a:blipFill>
            <a:blip r:embed="rId12"/>
            <a:stretch>
              <a:fillRect t="-6367" r="-370" b="-24138"/>
            </a:stretch>
          </a:blipFill>
        </p:spPr>
        <p:txBody>
          <a:bodyPr/>
          <a:lstStyle/>
          <a:p>
            <a:endParaRPr lang="en-KE"/>
          </a:p>
        </p:txBody>
      </p:sp>
      <p:sp>
        <p:nvSpPr>
          <p:cNvPr id="11" name="Freeform 11"/>
          <p:cNvSpPr/>
          <p:nvPr/>
        </p:nvSpPr>
        <p:spPr>
          <a:xfrm>
            <a:off x="10363805" y="2097212"/>
            <a:ext cx="7563952" cy="1306277"/>
          </a:xfrm>
          <a:custGeom>
            <a:avLst/>
            <a:gdLst/>
            <a:ahLst/>
            <a:cxnLst/>
            <a:rect l="l" t="t" r="r" b="b"/>
            <a:pathLst>
              <a:path w="7563952" h="1306277">
                <a:moveTo>
                  <a:pt x="0" y="0"/>
                </a:moveTo>
                <a:lnTo>
                  <a:pt x="7563952" y="0"/>
                </a:lnTo>
                <a:lnTo>
                  <a:pt x="7563952" y="1306277"/>
                </a:lnTo>
                <a:lnTo>
                  <a:pt x="0" y="1306277"/>
                </a:lnTo>
                <a:lnTo>
                  <a:pt x="0" y="0"/>
                </a:lnTo>
                <a:close/>
              </a:path>
            </a:pathLst>
          </a:custGeom>
          <a:blipFill>
            <a:blip r:embed="rId13"/>
            <a:stretch>
              <a:fillRect t="-15251" r="-1091" b="-233530"/>
            </a:stretch>
          </a:blipFill>
        </p:spPr>
        <p:txBody>
          <a:bodyPr/>
          <a:lstStyle/>
          <a:p>
            <a:endParaRPr lang="en-KE"/>
          </a:p>
        </p:txBody>
      </p:sp>
      <p:sp>
        <p:nvSpPr>
          <p:cNvPr id="12" name="Freeform 12"/>
          <p:cNvSpPr/>
          <p:nvPr/>
        </p:nvSpPr>
        <p:spPr>
          <a:xfrm>
            <a:off x="6069058" y="8256269"/>
            <a:ext cx="4932144" cy="1627608"/>
          </a:xfrm>
          <a:custGeom>
            <a:avLst/>
            <a:gdLst/>
            <a:ahLst/>
            <a:cxnLst/>
            <a:rect l="l" t="t" r="r" b="b"/>
            <a:pathLst>
              <a:path w="4932144" h="1627608">
                <a:moveTo>
                  <a:pt x="0" y="0"/>
                </a:moveTo>
                <a:lnTo>
                  <a:pt x="4932145" y="0"/>
                </a:lnTo>
                <a:lnTo>
                  <a:pt x="4932145" y="1627607"/>
                </a:lnTo>
                <a:lnTo>
                  <a:pt x="0" y="1627607"/>
                </a:lnTo>
                <a:lnTo>
                  <a:pt x="0" y="0"/>
                </a:lnTo>
                <a:close/>
              </a:path>
            </a:pathLst>
          </a:custGeom>
          <a:blipFill>
            <a:blip r:embed="rId14"/>
            <a:stretch>
              <a:fillRect/>
            </a:stretch>
          </a:blipFill>
        </p:spPr>
        <p:txBody>
          <a:bodyPr/>
          <a:lstStyle/>
          <a:p>
            <a:endParaRPr lang="en-KE"/>
          </a:p>
        </p:txBody>
      </p:sp>
      <p:sp>
        <p:nvSpPr>
          <p:cNvPr id="13" name="Freeform 13"/>
          <p:cNvSpPr/>
          <p:nvPr/>
        </p:nvSpPr>
        <p:spPr>
          <a:xfrm>
            <a:off x="602781" y="7929173"/>
            <a:ext cx="5059265" cy="1954704"/>
          </a:xfrm>
          <a:custGeom>
            <a:avLst/>
            <a:gdLst/>
            <a:ahLst/>
            <a:cxnLst/>
            <a:rect l="l" t="t" r="r" b="b"/>
            <a:pathLst>
              <a:path w="5059265" h="1954704">
                <a:moveTo>
                  <a:pt x="0" y="0"/>
                </a:moveTo>
                <a:lnTo>
                  <a:pt x="5059265" y="0"/>
                </a:lnTo>
                <a:lnTo>
                  <a:pt x="5059265" y="1954703"/>
                </a:lnTo>
                <a:lnTo>
                  <a:pt x="0" y="1954703"/>
                </a:lnTo>
                <a:lnTo>
                  <a:pt x="0" y="0"/>
                </a:lnTo>
                <a:close/>
              </a:path>
            </a:pathLst>
          </a:custGeom>
          <a:blipFill>
            <a:blip r:embed="rId15"/>
            <a:stretch>
              <a:fillRect l="-4172" r="-140590"/>
            </a:stretch>
          </a:blipFill>
        </p:spPr>
        <p:txBody>
          <a:bodyPr/>
          <a:lstStyle/>
          <a:p>
            <a:endParaRPr lang="en-KE"/>
          </a:p>
        </p:txBody>
      </p:sp>
      <p:sp>
        <p:nvSpPr>
          <p:cNvPr id="14" name="Freeform 14"/>
          <p:cNvSpPr/>
          <p:nvPr/>
        </p:nvSpPr>
        <p:spPr>
          <a:xfrm>
            <a:off x="13610246" y="3620356"/>
            <a:ext cx="1885027" cy="1737366"/>
          </a:xfrm>
          <a:custGeom>
            <a:avLst/>
            <a:gdLst/>
            <a:ahLst/>
            <a:cxnLst/>
            <a:rect l="l" t="t" r="r" b="b"/>
            <a:pathLst>
              <a:path w="1885027" h="1737366">
                <a:moveTo>
                  <a:pt x="0" y="0"/>
                </a:moveTo>
                <a:lnTo>
                  <a:pt x="1885027" y="0"/>
                </a:lnTo>
                <a:lnTo>
                  <a:pt x="1885027" y="1737367"/>
                </a:lnTo>
                <a:lnTo>
                  <a:pt x="0" y="1737367"/>
                </a:lnTo>
                <a:lnTo>
                  <a:pt x="0" y="0"/>
                </a:lnTo>
                <a:close/>
              </a:path>
            </a:pathLst>
          </a:custGeom>
          <a:blipFill>
            <a:blip r:embed="rId16"/>
            <a:stretch>
              <a:fillRect/>
            </a:stretch>
          </a:blipFill>
        </p:spPr>
        <p:txBody>
          <a:bodyPr/>
          <a:lstStyle/>
          <a:p>
            <a:endParaRPr lang="en-KE"/>
          </a:p>
        </p:txBody>
      </p:sp>
      <p:sp>
        <p:nvSpPr>
          <p:cNvPr id="15" name="Freeform 15"/>
          <p:cNvSpPr/>
          <p:nvPr/>
        </p:nvSpPr>
        <p:spPr>
          <a:xfrm>
            <a:off x="6069058" y="5937249"/>
            <a:ext cx="5130428" cy="1522027"/>
          </a:xfrm>
          <a:custGeom>
            <a:avLst/>
            <a:gdLst/>
            <a:ahLst/>
            <a:cxnLst/>
            <a:rect l="l" t="t" r="r" b="b"/>
            <a:pathLst>
              <a:path w="5130428" h="1522027">
                <a:moveTo>
                  <a:pt x="0" y="0"/>
                </a:moveTo>
                <a:lnTo>
                  <a:pt x="5130429" y="0"/>
                </a:lnTo>
                <a:lnTo>
                  <a:pt x="5130429" y="1522027"/>
                </a:lnTo>
                <a:lnTo>
                  <a:pt x="0" y="1522027"/>
                </a:lnTo>
                <a:lnTo>
                  <a:pt x="0" y="0"/>
                </a:lnTo>
                <a:close/>
              </a:path>
            </a:pathLst>
          </a:custGeom>
          <a:blipFill>
            <a:blip r:embed="rId17"/>
            <a:stretch>
              <a:fillRect/>
            </a:stretch>
          </a:blipFill>
        </p:spPr>
        <p:txBody>
          <a:bodyPr/>
          <a:lstStyle/>
          <a:p>
            <a:endParaRPr lang="en-KE"/>
          </a:p>
        </p:txBody>
      </p:sp>
      <p:sp>
        <p:nvSpPr>
          <p:cNvPr id="16" name="Freeform 16"/>
          <p:cNvSpPr/>
          <p:nvPr/>
        </p:nvSpPr>
        <p:spPr>
          <a:xfrm>
            <a:off x="11199487" y="7670758"/>
            <a:ext cx="3472400" cy="1347082"/>
          </a:xfrm>
          <a:custGeom>
            <a:avLst/>
            <a:gdLst/>
            <a:ahLst/>
            <a:cxnLst/>
            <a:rect l="l" t="t" r="r" b="b"/>
            <a:pathLst>
              <a:path w="3472400" h="1347082">
                <a:moveTo>
                  <a:pt x="0" y="0"/>
                </a:moveTo>
                <a:lnTo>
                  <a:pt x="3472400" y="0"/>
                </a:lnTo>
                <a:lnTo>
                  <a:pt x="3472400" y="1347083"/>
                </a:lnTo>
                <a:lnTo>
                  <a:pt x="0" y="1347083"/>
                </a:lnTo>
                <a:lnTo>
                  <a:pt x="0" y="0"/>
                </a:lnTo>
                <a:close/>
              </a:path>
            </a:pathLst>
          </a:custGeom>
          <a:blipFill>
            <a:blip r:embed="rId18"/>
            <a:stretch>
              <a:fillRect l="-6087" t="-362673" r="-170063" b="-71206"/>
            </a:stretch>
          </a:blipFill>
        </p:spPr>
        <p:txBody>
          <a:bodyPr/>
          <a:lstStyle/>
          <a:p>
            <a:endParaRPr lang="en-KE"/>
          </a:p>
        </p:txBody>
      </p:sp>
      <p:sp>
        <p:nvSpPr>
          <p:cNvPr id="17" name="Freeform 17"/>
          <p:cNvSpPr/>
          <p:nvPr/>
        </p:nvSpPr>
        <p:spPr>
          <a:xfrm>
            <a:off x="10240124" y="3895610"/>
            <a:ext cx="3144144" cy="1095708"/>
          </a:xfrm>
          <a:custGeom>
            <a:avLst/>
            <a:gdLst/>
            <a:ahLst/>
            <a:cxnLst/>
            <a:rect l="l" t="t" r="r" b="b"/>
            <a:pathLst>
              <a:path w="3144144" h="1095708">
                <a:moveTo>
                  <a:pt x="0" y="0"/>
                </a:moveTo>
                <a:lnTo>
                  <a:pt x="3144144" y="0"/>
                </a:lnTo>
                <a:lnTo>
                  <a:pt x="3144144" y="1095708"/>
                </a:lnTo>
                <a:lnTo>
                  <a:pt x="0" y="1095708"/>
                </a:lnTo>
                <a:lnTo>
                  <a:pt x="0" y="0"/>
                </a:lnTo>
                <a:close/>
              </a:path>
            </a:pathLst>
          </a:custGeom>
          <a:blipFill>
            <a:blip r:embed="rId18"/>
            <a:stretch>
              <a:fillRect l="-3861" t="-170232" r="-176697" b="-333567"/>
            </a:stretch>
          </a:blipFill>
        </p:spPr>
        <p:txBody>
          <a:bodyPr/>
          <a:lstStyle/>
          <a:p>
            <a:endParaRPr lang="en-KE"/>
          </a:p>
        </p:txBody>
      </p:sp>
      <p:sp>
        <p:nvSpPr>
          <p:cNvPr id="18" name="Freeform 18"/>
          <p:cNvSpPr/>
          <p:nvPr/>
        </p:nvSpPr>
        <p:spPr>
          <a:xfrm>
            <a:off x="12093069" y="9408343"/>
            <a:ext cx="5834688" cy="854737"/>
          </a:xfrm>
          <a:custGeom>
            <a:avLst/>
            <a:gdLst/>
            <a:ahLst/>
            <a:cxnLst/>
            <a:rect l="l" t="t" r="r" b="b"/>
            <a:pathLst>
              <a:path w="5834688" h="854737">
                <a:moveTo>
                  <a:pt x="0" y="0"/>
                </a:moveTo>
                <a:lnTo>
                  <a:pt x="5834688" y="0"/>
                </a:lnTo>
                <a:lnTo>
                  <a:pt x="5834688" y="854737"/>
                </a:lnTo>
                <a:lnTo>
                  <a:pt x="0" y="854737"/>
                </a:lnTo>
                <a:lnTo>
                  <a:pt x="0" y="0"/>
                </a:lnTo>
                <a:close/>
              </a:path>
            </a:pathLst>
          </a:custGeom>
          <a:blipFill>
            <a:blip r:embed="rId19"/>
            <a:stretch>
              <a:fillRect t="-2018" b="-2018"/>
            </a:stretch>
          </a:blipFill>
        </p:spPr>
        <p:txBody>
          <a:bodyPr/>
          <a:lstStyle/>
          <a:p>
            <a:endParaRPr lang="en-KE"/>
          </a:p>
        </p:txBody>
      </p:sp>
      <p:sp>
        <p:nvSpPr>
          <p:cNvPr id="19" name="Freeform 19"/>
          <p:cNvSpPr/>
          <p:nvPr/>
        </p:nvSpPr>
        <p:spPr>
          <a:xfrm>
            <a:off x="14871912" y="7762150"/>
            <a:ext cx="3163598" cy="1164298"/>
          </a:xfrm>
          <a:custGeom>
            <a:avLst/>
            <a:gdLst/>
            <a:ahLst/>
            <a:cxnLst/>
            <a:rect l="l" t="t" r="r" b="b"/>
            <a:pathLst>
              <a:path w="3163598" h="1164298">
                <a:moveTo>
                  <a:pt x="0" y="0"/>
                </a:moveTo>
                <a:lnTo>
                  <a:pt x="3163598" y="0"/>
                </a:lnTo>
                <a:lnTo>
                  <a:pt x="3163598" y="1164299"/>
                </a:lnTo>
                <a:lnTo>
                  <a:pt x="0" y="1164299"/>
                </a:lnTo>
                <a:lnTo>
                  <a:pt x="0" y="0"/>
                </a:lnTo>
                <a:close/>
              </a:path>
            </a:pathLst>
          </a:custGeom>
          <a:blipFill>
            <a:blip r:embed="rId20"/>
            <a:stretch>
              <a:fillRect l="-27286" t="-81008" r="-27133" b="-77198"/>
            </a:stretch>
          </a:blipFill>
        </p:spPr>
        <p:txBody>
          <a:bodyPr/>
          <a:lstStyle/>
          <a:p>
            <a:endParaRPr lang="en-KE"/>
          </a:p>
        </p:txBody>
      </p:sp>
      <p:sp>
        <p:nvSpPr>
          <p:cNvPr id="20" name="TextBox 20"/>
          <p:cNvSpPr txBox="1"/>
          <p:nvPr/>
        </p:nvSpPr>
        <p:spPr>
          <a:xfrm>
            <a:off x="602781" y="2695320"/>
            <a:ext cx="4784008" cy="1721739"/>
          </a:xfrm>
          <a:prstGeom prst="rect">
            <a:avLst/>
          </a:prstGeom>
        </p:spPr>
        <p:txBody>
          <a:bodyPr lIns="0" tIns="0" rIns="0" bIns="0" rtlCol="0" anchor="t">
            <a:spAutoFit/>
          </a:bodyPr>
          <a:lstStyle/>
          <a:p>
            <a:pPr algn="l">
              <a:lnSpc>
                <a:spcPts val="6408"/>
              </a:lnSpc>
            </a:pPr>
            <a:r>
              <a:rPr lang="en-US" sz="7200" b="1">
                <a:solidFill>
                  <a:srgbClr val="3BB54C"/>
                </a:solidFill>
                <a:latin typeface="Liberation Sans Bold"/>
                <a:ea typeface="Liberation Sans Bold"/>
                <a:cs typeface="Liberation Sans Bold"/>
                <a:sym typeface="Liberation Sans Bold"/>
              </a:rPr>
              <a:t>TRUSTED BY</a:t>
            </a:r>
          </a:p>
        </p:txBody>
      </p:sp>
      <p:sp>
        <p:nvSpPr>
          <p:cNvPr id="21" name="TextBox 21"/>
          <p:cNvSpPr txBox="1"/>
          <p:nvPr/>
        </p:nvSpPr>
        <p:spPr>
          <a:xfrm>
            <a:off x="602781" y="4626609"/>
            <a:ext cx="4386969" cy="843915"/>
          </a:xfrm>
          <a:prstGeom prst="rect">
            <a:avLst/>
          </a:prstGeom>
        </p:spPr>
        <p:txBody>
          <a:bodyPr lIns="0" tIns="0" rIns="0" bIns="0" rtlCol="0" anchor="t">
            <a:spAutoFit/>
          </a:bodyPr>
          <a:lstStyle/>
          <a:p>
            <a:pPr algn="l">
              <a:lnSpc>
                <a:spcPts val="3359"/>
              </a:lnSpc>
            </a:pPr>
            <a:r>
              <a:rPr lang="en-US" sz="2400">
                <a:solidFill>
                  <a:srgbClr val="000000"/>
                </a:solidFill>
                <a:latin typeface="Poppins"/>
                <a:ea typeface="Poppins"/>
                <a:cs typeface="Poppins"/>
                <a:sym typeface="Poppins"/>
              </a:rPr>
              <a:t>Some of the partners we’ve collaborated with.</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KE"/>
          </a:p>
        </p:txBody>
      </p:sp>
      <p:sp>
        <p:nvSpPr>
          <p:cNvPr id="3" name="Freeform 3"/>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4"/>
            <a:stretch>
              <a:fillRect l="-1571" r="-1571"/>
            </a:stretch>
          </a:blipFill>
        </p:spPr>
        <p:txBody>
          <a:bodyPr/>
          <a:lstStyle/>
          <a:p>
            <a:endParaRPr lang="en-KE"/>
          </a:p>
        </p:txBody>
      </p:sp>
      <p:sp>
        <p:nvSpPr>
          <p:cNvPr id="4" name="Freeform 4"/>
          <p:cNvSpPr/>
          <p:nvPr/>
        </p:nvSpPr>
        <p:spPr>
          <a:xfrm>
            <a:off x="6951889" y="2610459"/>
            <a:ext cx="4041105" cy="1598859"/>
          </a:xfrm>
          <a:custGeom>
            <a:avLst/>
            <a:gdLst/>
            <a:ahLst/>
            <a:cxnLst/>
            <a:rect l="l" t="t" r="r" b="b"/>
            <a:pathLst>
              <a:path w="4041105" h="1598859">
                <a:moveTo>
                  <a:pt x="0" y="0"/>
                </a:moveTo>
                <a:lnTo>
                  <a:pt x="4041105" y="0"/>
                </a:lnTo>
                <a:lnTo>
                  <a:pt x="4041105" y="1598859"/>
                </a:lnTo>
                <a:lnTo>
                  <a:pt x="0" y="1598859"/>
                </a:lnTo>
                <a:lnTo>
                  <a:pt x="0" y="0"/>
                </a:lnTo>
                <a:close/>
              </a:path>
            </a:pathLst>
          </a:custGeom>
          <a:blipFill>
            <a:blip r:embed="rId5"/>
            <a:stretch>
              <a:fillRect l="-2403" r="-2403"/>
            </a:stretch>
          </a:blipFill>
        </p:spPr>
        <p:txBody>
          <a:bodyPr/>
          <a:lstStyle/>
          <a:p>
            <a:endParaRPr lang="en-KE"/>
          </a:p>
        </p:txBody>
      </p:sp>
      <p:sp>
        <p:nvSpPr>
          <p:cNvPr id="5" name="Freeform 5"/>
          <p:cNvSpPr/>
          <p:nvPr/>
        </p:nvSpPr>
        <p:spPr>
          <a:xfrm>
            <a:off x="10992994" y="3735097"/>
            <a:ext cx="2474146" cy="2447926"/>
          </a:xfrm>
          <a:custGeom>
            <a:avLst/>
            <a:gdLst/>
            <a:ahLst/>
            <a:cxnLst/>
            <a:rect l="l" t="t" r="r" b="b"/>
            <a:pathLst>
              <a:path w="2474146" h="2447926">
                <a:moveTo>
                  <a:pt x="0" y="0"/>
                </a:moveTo>
                <a:lnTo>
                  <a:pt x="2474145" y="0"/>
                </a:lnTo>
                <a:lnTo>
                  <a:pt x="2474145" y="2447926"/>
                </a:lnTo>
                <a:lnTo>
                  <a:pt x="0" y="2447926"/>
                </a:lnTo>
                <a:lnTo>
                  <a:pt x="0" y="0"/>
                </a:lnTo>
                <a:close/>
              </a:path>
            </a:pathLst>
          </a:custGeom>
          <a:blipFill>
            <a:blip r:embed="rId6"/>
            <a:stretch>
              <a:fillRect l="-2542" t="-3852" r="-209"/>
            </a:stretch>
          </a:blipFill>
        </p:spPr>
        <p:txBody>
          <a:bodyPr/>
          <a:lstStyle/>
          <a:p>
            <a:endParaRPr lang="en-KE"/>
          </a:p>
        </p:txBody>
      </p:sp>
      <p:sp>
        <p:nvSpPr>
          <p:cNvPr id="6" name="Freeform 6"/>
          <p:cNvSpPr/>
          <p:nvPr/>
        </p:nvSpPr>
        <p:spPr>
          <a:xfrm>
            <a:off x="9799733" y="7101505"/>
            <a:ext cx="2915664" cy="3063657"/>
          </a:xfrm>
          <a:custGeom>
            <a:avLst/>
            <a:gdLst/>
            <a:ahLst/>
            <a:cxnLst/>
            <a:rect l="l" t="t" r="r" b="b"/>
            <a:pathLst>
              <a:path w="2915664" h="3063657">
                <a:moveTo>
                  <a:pt x="0" y="0"/>
                </a:moveTo>
                <a:lnTo>
                  <a:pt x="2915664" y="0"/>
                </a:lnTo>
                <a:lnTo>
                  <a:pt x="2915664" y="3063658"/>
                </a:lnTo>
                <a:lnTo>
                  <a:pt x="0" y="3063658"/>
                </a:lnTo>
                <a:lnTo>
                  <a:pt x="0" y="0"/>
                </a:lnTo>
                <a:close/>
              </a:path>
            </a:pathLst>
          </a:custGeom>
          <a:blipFill>
            <a:blip r:embed="rId7"/>
            <a:stretch>
              <a:fillRect l="-54158" t="-14014" r="-57284" b="-7417"/>
            </a:stretch>
          </a:blipFill>
        </p:spPr>
        <p:txBody>
          <a:bodyPr/>
          <a:lstStyle/>
          <a:p>
            <a:endParaRPr lang="en-KE"/>
          </a:p>
        </p:txBody>
      </p:sp>
      <p:sp>
        <p:nvSpPr>
          <p:cNvPr id="7" name="Freeform 7"/>
          <p:cNvSpPr/>
          <p:nvPr/>
        </p:nvSpPr>
        <p:spPr>
          <a:xfrm>
            <a:off x="11257565" y="1755216"/>
            <a:ext cx="6847176" cy="1710486"/>
          </a:xfrm>
          <a:custGeom>
            <a:avLst/>
            <a:gdLst/>
            <a:ahLst/>
            <a:cxnLst/>
            <a:rect l="l" t="t" r="r" b="b"/>
            <a:pathLst>
              <a:path w="6847176" h="1710486">
                <a:moveTo>
                  <a:pt x="0" y="0"/>
                </a:moveTo>
                <a:lnTo>
                  <a:pt x="6847175" y="0"/>
                </a:lnTo>
                <a:lnTo>
                  <a:pt x="6847175" y="1710486"/>
                </a:lnTo>
                <a:lnTo>
                  <a:pt x="0" y="1710486"/>
                </a:lnTo>
                <a:lnTo>
                  <a:pt x="0" y="0"/>
                </a:lnTo>
                <a:close/>
              </a:path>
            </a:pathLst>
          </a:custGeom>
          <a:blipFill>
            <a:blip r:embed="rId8"/>
            <a:stretch>
              <a:fillRect t="-92947" b="-73923"/>
            </a:stretch>
          </a:blipFill>
        </p:spPr>
        <p:txBody>
          <a:bodyPr/>
          <a:lstStyle/>
          <a:p>
            <a:endParaRPr lang="en-KE"/>
          </a:p>
        </p:txBody>
      </p:sp>
      <p:sp>
        <p:nvSpPr>
          <p:cNvPr id="8" name="Freeform 8"/>
          <p:cNvSpPr/>
          <p:nvPr/>
        </p:nvSpPr>
        <p:spPr>
          <a:xfrm>
            <a:off x="7212073" y="4788534"/>
            <a:ext cx="3520735" cy="1786067"/>
          </a:xfrm>
          <a:custGeom>
            <a:avLst/>
            <a:gdLst/>
            <a:ahLst/>
            <a:cxnLst/>
            <a:rect l="l" t="t" r="r" b="b"/>
            <a:pathLst>
              <a:path w="3520735" h="1786067">
                <a:moveTo>
                  <a:pt x="0" y="0"/>
                </a:moveTo>
                <a:lnTo>
                  <a:pt x="3520736" y="0"/>
                </a:lnTo>
                <a:lnTo>
                  <a:pt x="3520736" y="1786067"/>
                </a:lnTo>
                <a:lnTo>
                  <a:pt x="0" y="1786067"/>
                </a:lnTo>
                <a:lnTo>
                  <a:pt x="0" y="0"/>
                </a:lnTo>
                <a:close/>
              </a:path>
            </a:pathLst>
          </a:custGeom>
          <a:blipFill>
            <a:blip r:embed="rId9"/>
            <a:stretch>
              <a:fillRect l="-47949" t="-18697" r="-43956" b="-7399"/>
            </a:stretch>
          </a:blipFill>
        </p:spPr>
        <p:txBody>
          <a:bodyPr/>
          <a:lstStyle/>
          <a:p>
            <a:endParaRPr lang="en-KE"/>
          </a:p>
        </p:txBody>
      </p:sp>
      <p:sp>
        <p:nvSpPr>
          <p:cNvPr id="9" name="Freeform 9"/>
          <p:cNvSpPr/>
          <p:nvPr/>
        </p:nvSpPr>
        <p:spPr>
          <a:xfrm>
            <a:off x="11257565" y="24058"/>
            <a:ext cx="6847176" cy="1562319"/>
          </a:xfrm>
          <a:custGeom>
            <a:avLst/>
            <a:gdLst/>
            <a:ahLst/>
            <a:cxnLst/>
            <a:rect l="l" t="t" r="r" b="b"/>
            <a:pathLst>
              <a:path w="6847176" h="1562319">
                <a:moveTo>
                  <a:pt x="0" y="0"/>
                </a:moveTo>
                <a:lnTo>
                  <a:pt x="6847175" y="0"/>
                </a:lnTo>
                <a:lnTo>
                  <a:pt x="6847175" y="1562319"/>
                </a:lnTo>
                <a:lnTo>
                  <a:pt x="0" y="1562319"/>
                </a:lnTo>
                <a:lnTo>
                  <a:pt x="0" y="0"/>
                </a:lnTo>
                <a:close/>
              </a:path>
            </a:pathLst>
          </a:custGeom>
          <a:blipFill>
            <a:blip r:embed="rId10"/>
            <a:stretch>
              <a:fillRect r="-2676"/>
            </a:stretch>
          </a:blipFill>
        </p:spPr>
        <p:txBody>
          <a:bodyPr/>
          <a:lstStyle/>
          <a:p>
            <a:endParaRPr lang="en-KE"/>
          </a:p>
        </p:txBody>
      </p:sp>
      <p:sp>
        <p:nvSpPr>
          <p:cNvPr id="10" name="Freeform 10"/>
          <p:cNvSpPr/>
          <p:nvPr/>
        </p:nvSpPr>
        <p:spPr>
          <a:xfrm>
            <a:off x="6951889" y="108101"/>
            <a:ext cx="3555418" cy="1841199"/>
          </a:xfrm>
          <a:custGeom>
            <a:avLst/>
            <a:gdLst/>
            <a:ahLst/>
            <a:cxnLst/>
            <a:rect l="l" t="t" r="r" b="b"/>
            <a:pathLst>
              <a:path w="3555418" h="1841199">
                <a:moveTo>
                  <a:pt x="0" y="0"/>
                </a:moveTo>
                <a:lnTo>
                  <a:pt x="3555418" y="0"/>
                </a:lnTo>
                <a:lnTo>
                  <a:pt x="3555418" y="1841198"/>
                </a:lnTo>
                <a:lnTo>
                  <a:pt x="0" y="1841198"/>
                </a:lnTo>
                <a:lnTo>
                  <a:pt x="0" y="0"/>
                </a:lnTo>
                <a:close/>
              </a:path>
            </a:pathLst>
          </a:custGeom>
          <a:blipFill>
            <a:blip r:embed="rId11"/>
            <a:stretch>
              <a:fillRect l="-14372" t="-72814" r="-12514" b="-72210"/>
            </a:stretch>
          </a:blipFill>
        </p:spPr>
        <p:txBody>
          <a:bodyPr/>
          <a:lstStyle/>
          <a:p>
            <a:endParaRPr lang="en-KE"/>
          </a:p>
        </p:txBody>
      </p:sp>
      <p:sp>
        <p:nvSpPr>
          <p:cNvPr id="11" name="Freeform 11"/>
          <p:cNvSpPr/>
          <p:nvPr/>
        </p:nvSpPr>
        <p:spPr>
          <a:xfrm>
            <a:off x="58030" y="7056958"/>
            <a:ext cx="2413000" cy="3152752"/>
          </a:xfrm>
          <a:custGeom>
            <a:avLst/>
            <a:gdLst/>
            <a:ahLst/>
            <a:cxnLst/>
            <a:rect l="l" t="t" r="r" b="b"/>
            <a:pathLst>
              <a:path w="2413000" h="3152752">
                <a:moveTo>
                  <a:pt x="0" y="0"/>
                </a:moveTo>
                <a:lnTo>
                  <a:pt x="2413000" y="0"/>
                </a:lnTo>
                <a:lnTo>
                  <a:pt x="2413000" y="3152752"/>
                </a:lnTo>
                <a:lnTo>
                  <a:pt x="0" y="3152752"/>
                </a:lnTo>
                <a:lnTo>
                  <a:pt x="0" y="0"/>
                </a:lnTo>
                <a:close/>
              </a:path>
            </a:pathLst>
          </a:custGeom>
          <a:blipFill>
            <a:blip r:embed="rId12"/>
            <a:stretch>
              <a:fillRect l="-18279" t="-25255" r="-19448" b="-18488"/>
            </a:stretch>
          </a:blipFill>
        </p:spPr>
        <p:txBody>
          <a:bodyPr/>
          <a:lstStyle/>
          <a:p>
            <a:endParaRPr lang="en-KE"/>
          </a:p>
        </p:txBody>
      </p:sp>
      <p:sp>
        <p:nvSpPr>
          <p:cNvPr id="12" name="Freeform 12"/>
          <p:cNvSpPr/>
          <p:nvPr/>
        </p:nvSpPr>
        <p:spPr>
          <a:xfrm>
            <a:off x="3203770" y="7056958"/>
            <a:ext cx="2447962" cy="3230659"/>
          </a:xfrm>
          <a:custGeom>
            <a:avLst/>
            <a:gdLst/>
            <a:ahLst/>
            <a:cxnLst/>
            <a:rect l="l" t="t" r="r" b="b"/>
            <a:pathLst>
              <a:path w="2447962" h="3230659">
                <a:moveTo>
                  <a:pt x="0" y="0"/>
                </a:moveTo>
                <a:lnTo>
                  <a:pt x="2447963" y="0"/>
                </a:lnTo>
                <a:lnTo>
                  <a:pt x="2447963" y="3230659"/>
                </a:lnTo>
                <a:lnTo>
                  <a:pt x="0" y="3230659"/>
                </a:lnTo>
                <a:lnTo>
                  <a:pt x="0" y="0"/>
                </a:lnTo>
                <a:close/>
              </a:path>
            </a:pathLst>
          </a:custGeom>
          <a:blipFill>
            <a:blip r:embed="rId13"/>
            <a:stretch>
              <a:fillRect l="-16601" r="-15371"/>
            </a:stretch>
          </a:blipFill>
        </p:spPr>
        <p:txBody>
          <a:bodyPr/>
          <a:lstStyle/>
          <a:p>
            <a:endParaRPr lang="en-KE"/>
          </a:p>
        </p:txBody>
      </p:sp>
      <p:sp>
        <p:nvSpPr>
          <p:cNvPr id="13" name="Freeform 13"/>
          <p:cNvSpPr/>
          <p:nvPr/>
        </p:nvSpPr>
        <p:spPr>
          <a:xfrm>
            <a:off x="13458725" y="3335955"/>
            <a:ext cx="4646016" cy="1841199"/>
          </a:xfrm>
          <a:custGeom>
            <a:avLst/>
            <a:gdLst/>
            <a:ahLst/>
            <a:cxnLst/>
            <a:rect l="l" t="t" r="r" b="b"/>
            <a:pathLst>
              <a:path w="4646016" h="1841199">
                <a:moveTo>
                  <a:pt x="0" y="0"/>
                </a:moveTo>
                <a:lnTo>
                  <a:pt x="4646015" y="0"/>
                </a:lnTo>
                <a:lnTo>
                  <a:pt x="4646015" y="1841199"/>
                </a:lnTo>
                <a:lnTo>
                  <a:pt x="0" y="1841199"/>
                </a:lnTo>
                <a:lnTo>
                  <a:pt x="0" y="0"/>
                </a:lnTo>
                <a:close/>
              </a:path>
            </a:pathLst>
          </a:custGeom>
          <a:blipFill>
            <a:blip r:embed="rId14"/>
            <a:stretch>
              <a:fillRect l="-13124" t="-39391" r="-10848" b="-34402"/>
            </a:stretch>
          </a:blipFill>
        </p:spPr>
        <p:txBody>
          <a:bodyPr/>
          <a:lstStyle/>
          <a:p>
            <a:endParaRPr lang="en-KE"/>
          </a:p>
        </p:txBody>
      </p:sp>
      <p:sp>
        <p:nvSpPr>
          <p:cNvPr id="14" name="Freeform 14"/>
          <p:cNvSpPr/>
          <p:nvPr/>
        </p:nvSpPr>
        <p:spPr>
          <a:xfrm>
            <a:off x="13458725" y="7298633"/>
            <a:ext cx="4152402" cy="2669401"/>
          </a:xfrm>
          <a:custGeom>
            <a:avLst/>
            <a:gdLst/>
            <a:ahLst/>
            <a:cxnLst/>
            <a:rect l="l" t="t" r="r" b="b"/>
            <a:pathLst>
              <a:path w="4152402" h="2669401">
                <a:moveTo>
                  <a:pt x="0" y="0"/>
                </a:moveTo>
                <a:lnTo>
                  <a:pt x="4152401" y="0"/>
                </a:lnTo>
                <a:lnTo>
                  <a:pt x="4152401" y="2669402"/>
                </a:lnTo>
                <a:lnTo>
                  <a:pt x="0" y="2669402"/>
                </a:lnTo>
                <a:lnTo>
                  <a:pt x="0" y="0"/>
                </a:lnTo>
                <a:close/>
              </a:path>
            </a:pathLst>
          </a:custGeom>
          <a:blipFill>
            <a:blip r:embed="rId15"/>
            <a:stretch>
              <a:fillRect/>
            </a:stretch>
          </a:blipFill>
        </p:spPr>
        <p:txBody>
          <a:bodyPr/>
          <a:lstStyle/>
          <a:p>
            <a:endParaRPr lang="en-KE"/>
          </a:p>
        </p:txBody>
      </p:sp>
      <p:sp>
        <p:nvSpPr>
          <p:cNvPr id="15" name="Freeform 15"/>
          <p:cNvSpPr/>
          <p:nvPr/>
        </p:nvSpPr>
        <p:spPr>
          <a:xfrm>
            <a:off x="13458725" y="5500144"/>
            <a:ext cx="4797536" cy="1365757"/>
          </a:xfrm>
          <a:custGeom>
            <a:avLst/>
            <a:gdLst/>
            <a:ahLst/>
            <a:cxnLst/>
            <a:rect l="l" t="t" r="r" b="b"/>
            <a:pathLst>
              <a:path w="4797536" h="1365757">
                <a:moveTo>
                  <a:pt x="0" y="0"/>
                </a:moveTo>
                <a:lnTo>
                  <a:pt x="4797536" y="0"/>
                </a:lnTo>
                <a:lnTo>
                  <a:pt x="4797536" y="1365758"/>
                </a:lnTo>
                <a:lnTo>
                  <a:pt x="0" y="1365758"/>
                </a:lnTo>
                <a:lnTo>
                  <a:pt x="0" y="0"/>
                </a:lnTo>
                <a:close/>
              </a:path>
            </a:pathLst>
          </a:custGeom>
          <a:blipFill>
            <a:blip r:embed="rId16"/>
            <a:stretch>
              <a:fillRect t="-7113" b="-3244"/>
            </a:stretch>
          </a:blipFill>
        </p:spPr>
        <p:txBody>
          <a:bodyPr/>
          <a:lstStyle/>
          <a:p>
            <a:endParaRPr lang="en-KE"/>
          </a:p>
        </p:txBody>
      </p:sp>
      <p:sp>
        <p:nvSpPr>
          <p:cNvPr id="16" name="Freeform 16"/>
          <p:cNvSpPr/>
          <p:nvPr/>
        </p:nvSpPr>
        <p:spPr>
          <a:xfrm>
            <a:off x="6384473" y="7101505"/>
            <a:ext cx="2672309" cy="3063657"/>
          </a:xfrm>
          <a:custGeom>
            <a:avLst/>
            <a:gdLst/>
            <a:ahLst/>
            <a:cxnLst/>
            <a:rect l="l" t="t" r="r" b="b"/>
            <a:pathLst>
              <a:path w="2672309" h="3063657">
                <a:moveTo>
                  <a:pt x="0" y="0"/>
                </a:moveTo>
                <a:lnTo>
                  <a:pt x="2672310" y="0"/>
                </a:lnTo>
                <a:lnTo>
                  <a:pt x="2672310" y="3063658"/>
                </a:lnTo>
                <a:lnTo>
                  <a:pt x="0" y="3063658"/>
                </a:lnTo>
                <a:lnTo>
                  <a:pt x="0" y="0"/>
                </a:lnTo>
                <a:close/>
              </a:path>
            </a:pathLst>
          </a:custGeom>
          <a:blipFill>
            <a:blip r:embed="rId17"/>
            <a:stretch>
              <a:fillRect l="-6759" r="-7885"/>
            </a:stretch>
          </a:blipFill>
        </p:spPr>
        <p:txBody>
          <a:bodyPr/>
          <a:lstStyle/>
          <a:p>
            <a:endParaRPr lang="en-KE"/>
          </a:p>
        </p:txBody>
      </p:sp>
      <p:sp>
        <p:nvSpPr>
          <p:cNvPr id="17" name="TextBox 17"/>
          <p:cNvSpPr txBox="1"/>
          <p:nvPr/>
        </p:nvSpPr>
        <p:spPr>
          <a:xfrm>
            <a:off x="841876" y="3944619"/>
            <a:ext cx="5258814" cy="843915"/>
          </a:xfrm>
          <a:prstGeom prst="rect">
            <a:avLst/>
          </a:prstGeom>
        </p:spPr>
        <p:txBody>
          <a:bodyPr lIns="0" tIns="0" rIns="0" bIns="0" rtlCol="0" anchor="t">
            <a:spAutoFit/>
          </a:bodyPr>
          <a:lstStyle/>
          <a:p>
            <a:pPr algn="l">
              <a:lnSpc>
                <a:spcPts val="3359"/>
              </a:lnSpc>
            </a:pPr>
            <a:r>
              <a:rPr lang="en-US" sz="2400">
                <a:solidFill>
                  <a:srgbClr val="000000"/>
                </a:solidFill>
                <a:latin typeface="Poppins"/>
                <a:ea typeface="Poppins"/>
                <a:cs typeface="Poppins"/>
                <a:sym typeface="Poppins"/>
              </a:rPr>
              <a:t>Few of the brands we’ve collaborated on. </a:t>
            </a:r>
          </a:p>
        </p:txBody>
      </p:sp>
      <p:sp>
        <p:nvSpPr>
          <p:cNvPr id="18" name="TextBox 18"/>
          <p:cNvSpPr txBox="1"/>
          <p:nvPr/>
        </p:nvSpPr>
        <p:spPr>
          <a:xfrm>
            <a:off x="532847" y="2791434"/>
            <a:ext cx="4553034" cy="912114"/>
          </a:xfrm>
          <a:prstGeom prst="rect">
            <a:avLst/>
          </a:prstGeom>
        </p:spPr>
        <p:txBody>
          <a:bodyPr lIns="0" tIns="0" rIns="0" bIns="0" rtlCol="0" anchor="t">
            <a:spAutoFit/>
          </a:bodyPr>
          <a:lstStyle/>
          <a:p>
            <a:pPr algn="l">
              <a:lnSpc>
                <a:spcPts val="6408"/>
              </a:lnSpc>
            </a:pPr>
            <a:r>
              <a:rPr lang="en-US" sz="7200" b="1">
                <a:solidFill>
                  <a:srgbClr val="3BB54C"/>
                </a:solidFill>
                <a:latin typeface="Liberation Sans Bold"/>
                <a:ea typeface="Liberation Sans Bold"/>
                <a:cs typeface="Liberation Sans Bold"/>
                <a:sym typeface="Liberation Sans Bold"/>
              </a:rPr>
              <a:t> BRANDS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KE"/>
          </a:p>
        </p:txBody>
      </p:sp>
      <p:sp>
        <p:nvSpPr>
          <p:cNvPr id="3" name="Freeform 3"/>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4"/>
            <a:stretch>
              <a:fillRect l="-1571" r="-1571"/>
            </a:stretch>
          </a:blipFill>
        </p:spPr>
        <p:txBody>
          <a:bodyPr/>
          <a:lstStyle/>
          <a:p>
            <a:endParaRPr lang="en-KE"/>
          </a:p>
        </p:txBody>
      </p:sp>
      <p:sp>
        <p:nvSpPr>
          <p:cNvPr id="4" name="Freeform 4"/>
          <p:cNvSpPr/>
          <p:nvPr/>
        </p:nvSpPr>
        <p:spPr>
          <a:xfrm>
            <a:off x="6662052" y="3568653"/>
            <a:ext cx="2539441" cy="3149694"/>
          </a:xfrm>
          <a:custGeom>
            <a:avLst/>
            <a:gdLst/>
            <a:ahLst/>
            <a:cxnLst/>
            <a:rect l="l" t="t" r="r" b="b"/>
            <a:pathLst>
              <a:path w="2539441" h="3149694">
                <a:moveTo>
                  <a:pt x="0" y="0"/>
                </a:moveTo>
                <a:lnTo>
                  <a:pt x="2539441" y="0"/>
                </a:lnTo>
                <a:lnTo>
                  <a:pt x="2539441" y="3149694"/>
                </a:lnTo>
                <a:lnTo>
                  <a:pt x="0" y="3149694"/>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KE"/>
          </a:p>
        </p:txBody>
      </p:sp>
      <p:sp>
        <p:nvSpPr>
          <p:cNvPr id="5" name="TextBox 5"/>
          <p:cNvSpPr txBox="1"/>
          <p:nvPr/>
        </p:nvSpPr>
        <p:spPr>
          <a:xfrm>
            <a:off x="7931772" y="315360"/>
            <a:ext cx="9987185" cy="5445359"/>
          </a:xfrm>
          <a:prstGeom prst="rect">
            <a:avLst/>
          </a:prstGeom>
        </p:spPr>
        <p:txBody>
          <a:bodyPr lIns="0" tIns="0" rIns="0" bIns="0" rtlCol="0" anchor="t">
            <a:spAutoFit/>
          </a:bodyPr>
          <a:lstStyle/>
          <a:p>
            <a:pPr algn="l">
              <a:lnSpc>
                <a:spcPts val="2388"/>
              </a:lnSpc>
            </a:pPr>
            <a:r>
              <a:rPr lang="en-US" sz="1705">
                <a:solidFill>
                  <a:srgbClr val="000000"/>
                </a:solidFill>
                <a:latin typeface="Poppins"/>
                <a:ea typeface="Poppins"/>
                <a:cs typeface="Poppins"/>
                <a:sym typeface="Poppins"/>
              </a:rPr>
              <a:t>Afrovas is a client focused outfit, which endeavours to be a leading business organisation in the field of market research data collection, satisfying its clients with on-time high quality delivery of data and reports based on authenticated data collected by its Field Operations teams and subsequently processed by its Data Processing arm.</a:t>
            </a:r>
          </a:p>
          <a:p>
            <a:pPr algn="l">
              <a:lnSpc>
                <a:spcPts val="2388"/>
              </a:lnSpc>
            </a:pPr>
            <a:endParaRPr lang="en-US" sz="1705">
              <a:solidFill>
                <a:srgbClr val="000000"/>
              </a:solidFill>
              <a:latin typeface="Poppins"/>
              <a:ea typeface="Poppins"/>
              <a:cs typeface="Poppins"/>
              <a:sym typeface="Poppins"/>
            </a:endParaRPr>
          </a:p>
          <a:p>
            <a:pPr algn="l">
              <a:lnSpc>
                <a:spcPts val="2388"/>
              </a:lnSpc>
            </a:pPr>
            <a:r>
              <a:rPr lang="en-US" sz="1705">
                <a:solidFill>
                  <a:srgbClr val="000000"/>
                </a:solidFill>
                <a:latin typeface="Poppins"/>
                <a:ea typeface="Poppins"/>
                <a:cs typeface="Poppins"/>
                <a:sym typeface="Poppins"/>
              </a:rPr>
              <a:t>The data collection process at Afrovas is based on processes that ensure that we speak to the right Respondents, in the right manner, and collect authentic and valid consumer responses. There are checks and balances in place at every stage of the data collection and data processing process so as to identify and isolate any human errors. Any non-conformity are addressed as per laid out procedures, with the aim to provide the highest quality data to the Client Service team, based on which they can deliver actionable insights to clients.</a:t>
            </a:r>
          </a:p>
          <a:p>
            <a:pPr algn="l">
              <a:lnSpc>
                <a:spcPts val="2388"/>
              </a:lnSpc>
            </a:pPr>
            <a:endParaRPr lang="en-US" sz="1705">
              <a:solidFill>
                <a:srgbClr val="000000"/>
              </a:solidFill>
              <a:latin typeface="Poppins"/>
              <a:ea typeface="Poppins"/>
              <a:cs typeface="Poppins"/>
              <a:sym typeface="Poppins"/>
            </a:endParaRPr>
          </a:p>
          <a:p>
            <a:pPr algn="l">
              <a:lnSpc>
                <a:spcPts val="2388"/>
              </a:lnSpc>
            </a:pPr>
            <a:r>
              <a:rPr lang="en-US" sz="1705">
                <a:solidFill>
                  <a:srgbClr val="000000"/>
                </a:solidFill>
                <a:latin typeface="Poppins"/>
                <a:ea typeface="Poppins"/>
                <a:cs typeface="Poppins"/>
                <a:sym typeface="Poppins"/>
              </a:rPr>
              <a:t>All details related to fieldwork and data processing are properly documented and preserved as per the relevant ESOMAR standards. Afrovas has a trained and qualified Management Representatives who head the internal team of professionally trained Internal Quality Field managers and Auditors.</a:t>
            </a:r>
          </a:p>
          <a:p>
            <a:pPr algn="l">
              <a:lnSpc>
                <a:spcPts val="2388"/>
              </a:lnSpc>
            </a:pPr>
            <a:endParaRPr lang="en-US" sz="1705">
              <a:solidFill>
                <a:srgbClr val="000000"/>
              </a:solidFill>
              <a:latin typeface="Poppins"/>
              <a:ea typeface="Poppins"/>
              <a:cs typeface="Poppins"/>
              <a:sym typeface="Poppins"/>
            </a:endParaRPr>
          </a:p>
        </p:txBody>
      </p:sp>
      <p:sp>
        <p:nvSpPr>
          <p:cNvPr id="6" name="TextBox 6"/>
          <p:cNvSpPr txBox="1"/>
          <p:nvPr/>
        </p:nvSpPr>
        <p:spPr>
          <a:xfrm>
            <a:off x="369042" y="5446086"/>
            <a:ext cx="17549915" cy="4238351"/>
          </a:xfrm>
          <a:prstGeom prst="rect">
            <a:avLst/>
          </a:prstGeom>
        </p:spPr>
        <p:txBody>
          <a:bodyPr lIns="0" tIns="0" rIns="0" bIns="0" rtlCol="0" anchor="t">
            <a:spAutoFit/>
          </a:bodyPr>
          <a:lstStyle/>
          <a:p>
            <a:pPr algn="l">
              <a:lnSpc>
                <a:spcPts val="2388"/>
              </a:lnSpc>
            </a:pPr>
            <a:endParaRPr dirty="0"/>
          </a:p>
          <a:p>
            <a:pPr algn="l">
              <a:lnSpc>
                <a:spcPts val="2388"/>
              </a:lnSpc>
            </a:pP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vision and mission statements drive business success by motivating and providing clear direction to employees, and ensuring that we work ethically with external suppliers as well as clients, resulting in to high customer satisfaction and retention.</a:t>
            </a:r>
          </a:p>
          <a:p>
            <a:pPr algn="l">
              <a:lnSpc>
                <a:spcPts val="2388"/>
              </a:lnSpc>
            </a:pPr>
            <a:endParaRPr lang="en-US" sz="1705" dirty="0">
              <a:solidFill>
                <a:srgbClr val="000000"/>
              </a:solidFill>
              <a:latin typeface="Poppins"/>
              <a:ea typeface="Poppins"/>
              <a:cs typeface="Poppins"/>
              <a:sym typeface="Poppins"/>
            </a:endParaRPr>
          </a:p>
          <a:p>
            <a:pPr algn="l">
              <a:lnSpc>
                <a:spcPts val="2388"/>
              </a:lnSpc>
            </a:pP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conducts its research based on utmost confidence for its customers and the reports are not made available to third parties without their express authority and consent and are stored securely in a proper and safe manner. </a:t>
            </a: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functions based on the framework of legal requirements of the countries in which it operates. </a:t>
            </a: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also aims to reduce its environmental footprint to make it a sustainable growing organization.</a:t>
            </a:r>
          </a:p>
          <a:p>
            <a:pPr algn="l">
              <a:lnSpc>
                <a:spcPts val="2388"/>
              </a:lnSpc>
            </a:pPr>
            <a:endParaRPr lang="en-US" sz="1705" dirty="0">
              <a:solidFill>
                <a:srgbClr val="000000"/>
              </a:solidFill>
              <a:latin typeface="Poppins"/>
              <a:ea typeface="Poppins"/>
              <a:cs typeface="Poppins"/>
              <a:sym typeface="Poppins"/>
            </a:endParaRPr>
          </a:p>
          <a:p>
            <a:pPr algn="l">
              <a:lnSpc>
                <a:spcPts val="2388"/>
              </a:lnSpc>
            </a:pP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has strict internal quality audits which are done minimum 2 times a year. In case of major non-conformities further investigation is conducted via root cause analysis to ensure that the issue is permanently resolved. </a:t>
            </a: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aims to have as few customer complaints as possible and in case any disputes do arise, they are resolved in the best interests of both the parties and with the commitment to quality and fair business practices.</a:t>
            </a:r>
          </a:p>
          <a:p>
            <a:pPr algn="l">
              <a:lnSpc>
                <a:spcPts val="2388"/>
              </a:lnSpc>
            </a:pPr>
            <a:r>
              <a:rPr lang="en-US" sz="1705" dirty="0" err="1">
                <a:solidFill>
                  <a:srgbClr val="000000"/>
                </a:solidFill>
                <a:latin typeface="Poppins"/>
                <a:ea typeface="Poppins"/>
                <a:cs typeface="Poppins"/>
                <a:sym typeface="Poppins"/>
              </a:rPr>
              <a:t>Afrovas</a:t>
            </a:r>
            <a:r>
              <a:rPr lang="en-US" sz="1705" dirty="0">
                <a:solidFill>
                  <a:srgbClr val="000000"/>
                </a:solidFill>
                <a:latin typeface="Poppins"/>
                <a:ea typeface="Poppins"/>
                <a:cs typeface="Poppins"/>
                <a:sym typeface="Poppins"/>
              </a:rPr>
              <a:t> initiates a program of continuous improvement in its key processes which are evidenced in its objectives and targets which are monitored and reviewed on monthly basis and carried out by its peoples under the guidance of the Top Management.</a:t>
            </a:r>
          </a:p>
          <a:p>
            <a:pPr algn="l">
              <a:lnSpc>
                <a:spcPts val="2388"/>
              </a:lnSpc>
            </a:pPr>
            <a:endParaRPr lang="en-US" sz="1705" dirty="0">
              <a:solidFill>
                <a:srgbClr val="000000"/>
              </a:solidFill>
              <a:latin typeface="Poppins"/>
              <a:ea typeface="Poppins"/>
              <a:cs typeface="Poppins"/>
              <a:sym typeface="Poppins"/>
            </a:endParaRPr>
          </a:p>
        </p:txBody>
      </p:sp>
      <p:sp>
        <p:nvSpPr>
          <p:cNvPr id="7" name="TextBox 7"/>
          <p:cNvSpPr txBox="1"/>
          <p:nvPr/>
        </p:nvSpPr>
        <p:spPr>
          <a:xfrm>
            <a:off x="468228" y="2695320"/>
            <a:ext cx="5819286" cy="1721739"/>
          </a:xfrm>
          <a:prstGeom prst="rect">
            <a:avLst/>
          </a:prstGeom>
        </p:spPr>
        <p:txBody>
          <a:bodyPr lIns="0" tIns="0" rIns="0" bIns="0" rtlCol="0" anchor="t">
            <a:spAutoFit/>
          </a:bodyPr>
          <a:lstStyle/>
          <a:p>
            <a:pPr algn="l">
              <a:lnSpc>
                <a:spcPts val="6408"/>
              </a:lnSpc>
            </a:pPr>
            <a:r>
              <a:rPr lang="en-US" sz="7200" b="1">
                <a:solidFill>
                  <a:srgbClr val="3BB54C"/>
                </a:solidFill>
                <a:latin typeface="Liberation Sans Bold"/>
                <a:ea typeface="Liberation Sans Bold"/>
                <a:cs typeface="Liberation Sans Bold"/>
                <a:sym typeface="Liberation Sans Bold"/>
              </a:rPr>
              <a:t>QUALITY</a:t>
            </a:r>
          </a:p>
          <a:p>
            <a:pPr algn="l">
              <a:lnSpc>
                <a:spcPts val="6408"/>
              </a:lnSpc>
            </a:pPr>
            <a:r>
              <a:rPr lang="en-US" sz="7200" b="1">
                <a:solidFill>
                  <a:srgbClr val="3BB54C"/>
                </a:solidFill>
                <a:latin typeface="Liberation Sans Bold"/>
                <a:ea typeface="Liberation Sans Bold"/>
                <a:cs typeface="Liberation Sans Bold"/>
                <a:sym typeface="Liberation Sans Bold"/>
              </a:rPr>
              <a:t>STATEMENT</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Freeform 2"/>
          <p:cNvSpPr/>
          <p:nvPr/>
        </p:nvSpPr>
        <p:spPr>
          <a:xfrm>
            <a:off x="12845143" y="-428813"/>
            <a:ext cx="9062563" cy="1737927"/>
          </a:xfrm>
          <a:custGeom>
            <a:avLst/>
            <a:gdLst/>
            <a:ahLst/>
            <a:cxnLst/>
            <a:rect l="l" t="t" r="r" b="b"/>
            <a:pathLst>
              <a:path w="9062563" h="1737927">
                <a:moveTo>
                  <a:pt x="0" y="0"/>
                </a:moveTo>
                <a:lnTo>
                  <a:pt x="9062563" y="0"/>
                </a:lnTo>
                <a:lnTo>
                  <a:pt x="9062563" y="1737927"/>
                </a:lnTo>
                <a:lnTo>
                  <a:pt x="0" y="1737927"/>
                </a:lnTo>
                <a:lnTo>
                  <a:pt x="0" y="0"/>
                </a:lnTo>
                <a:close/>
              </a:path>
            </a:pathLst>
          </a:custGeom>
          <a:blipFill>
            <a:blip r:embed="rId2">
              <a:extLst>
                <a:ext uri="{96DAC541-7B7A-43D3-8B79-37D633B846F1}">
                  <asvg:svgBlip xmlns:asvg="http://schemas.microsoft.com/office/drawing/2016/SVG/main" r:embed="rId3"/>
                </a:ext>
              </a:extLst>
            </a:blip>
            <a:stretch>
              <a:fillRect t="-85886" r="-6470" b="-17454"/>
            </a:stretch>
          </a:blipFill>
        </p:spPr>
        <p:txBody>
          <a:bodyPr/>
          <a:lstStyle/>
          <a:p>
            <a:endParaRPr lang="en-KE"/>
          </a:p>
        </p:txBody>
      </p:sp>
      <p:sp>
        <p:nvSpPr>
          <p:cNvPr id="3" name="Freeform 3"/>
          <p:cNvSpPr/>
          <p:nvPr/>
        </p:nvSpPr>
        <p:spPr>
          <a:xfrm flipH="1" flipV="1">
            <a:off x="9144000" y="0"/>
            <a:ext cx="9144000" cy="4971011"/>
          </a:xfrm>
          <a:custGeom>
            <a:avLst/>
            <a:gdLst/>
            <a:ahLst/>
            <a:cxnLst/>
            <a:rect l="l" t="t" r="r" b="b"/>
            <a:pathLst>
              <a:path w="9144000" h="4971011">
                <a:moveTo>
                  <a:pt x="9144000" y="4971011"/>
                </a:moveTo>
                <a:lnTo>
                  <a:pt x="0" y="4971011"/>
                </a:lnTo>
                <a:lnTo>
                  <a:pt x="0" y="0"/>
                </a:lnTo>
                <a:lnTo>
                  <a:pt x="9144000" y="0"/>
                </a:lnTo>
                <a:lnTo>
                  <a:pt x="9144000" y="49710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KE"/>
          </a:p>
        </p:txBody>
      </p:sp>
      <p:grpSp>
        <p:nvGrpSpPr>
          <p:cNvPr id="4" name="Group 4"/>
          <p:cNvGrpSpPr/>
          <p:nvPr/>
        </p:nvGrpSpPr>
        <p:grpSpPr>
          <a:xfrm>
            <a:off x="9643792" y="857250"/>
            <a:ext cx="8829132" cy="9124950"/>
            <a:chOff x="0" y="0"/>
            <a:chExt cx="1262200" cy="1304489"/>
          </a:xfrm>
        </p:grpSpPr>
        <p:sp>
          <p:nvSpPr>
            <p:cNvPr id="5" name="Freeform 5"/>
            <p:cNvSpPr/>
            <p:nvPr/>
          </p:nvSpPr>
          <p:spPr>
            <a:xfrm>
              <a:off x="0" y="0"/>
              <a:ext cx="1262200" cy="1304489"/>
            </a:xfrm>
            <a:custGeom>
              <a:avLst/>
              <a:gdLst/>
              <a:ahLst/>
              <a:cxnLst/>
              <a:rect l="l" t="t" r="r" b="b"/>
              <a:pathLst>
                <a:path w="1262200" h="1304489">
                  <a:moveTo>
                    <a:pt x="8769" y="0"/>
                  </a:moveTo>
                  <a:lnTo>
                    <a:pt x="1253431" y="0"/>
                  </a:lnTo>
                  <a:cubicBezTo>
                    <a:pt x="1258274" y="0"/>
                    <a:pt x="1262200" y="3926"/>
                    <a:pt x="1262200" y="8769"/>
                  </a:cubicBezTo>
                  <a:lnTo>
                    <a:pt x="1262200" y="1295721"/>
                  </a:lnTo>
                  <a:cubicBezTo>
                    <a:pt x="1262200" y="1300564"/>
                    <a:pt x="1258274" y="1304489"/>
                    <a:pt x="1253431" y="1304489"/>
                  </a:cubicBezTo>
                  <a:lnTo>
                    <a:pt x="8769" y="1304489"/>
                  </a:lnTo>
                  <a:cubicBezTo>
                    <a:pt x="6443" y="1304489"/>
                    <a:pt x="4213" y="1303566"/>
                    <a:pt x="2568" y="1301921"/>
                  </a:cubicBezTo>
                  <a:cubicBezTo>
                    <a:pt x="924" y="1300277"/>
                    <a:pt x="0" y="1298046"/>
                    <a:pt x="0" y="1295721"/>
                  </a:cubicBezTo>
                  <a:lnTo>
                    <a:pt x="0" y="8769"/>
                  </a:lnTo>
                  <a:cubicBezTo>
                    <a:pt x="0" y="3926"/>
                    <a:pt x="3926" y="0"/>
                    <a:pt x="8769" y="0"/>
                  </a:cubicBezTo>
                  <a:close/>
                </a:path>
              </a:pathLst>
            </a:custGeom>
            <a:blipFill>
              <a:blip r:embed="rId6"/>
              <a:stretch>
                <a:fillRect l="-54832"/>
              </a:stretch>
            </a:blipFill>
            <a:ln cap="sq">
              <a:noFill/>
              <a:prstDash val="solid"/>
              <a:miter/>
            </a:ln>
          </p:spPr>
          <p:txBody>
            <a:bodyPr/>
            <a:lstStyle/>
            <a:p>
              <a:endParaRPr lang="en-KE" dirty="0"/>
            </a:p>
          </p:txBody>
        </p:sp>
      </p:grpSp>
      <p:grpSp>
        <p:nvGrpSpPr>
          <p:cNvPr id="6" name="Group 6"/>
          <p:cNvGrpSpPr/>
          <p:nvPr/>
        </p:nvGrpSpPr>
        <p:grpSpPr>
          <a:xfrm>
            <a:off x="-115192" y="0"/>
            <a:ext cx="1811118" cy="9982200"/>
            <a:chOff x="0" y="0"/>
            <a:chExt cx="477002" cy="2629057"/>
          </a:xfrm>
        </p:grpSpPr>
        <p:sp>
          <p:nvSpPr>
            <p:cNvPr id="7" name="Freeform 7"/>
            <p:cNvSpPr/>
            <p:nvPr/>
          </p:nvSpPr>
          <p:spPr>
            <a:xfrm>
              <a:off x="0" y="0"/>
              <a:ext cx="477002" cy="2629057"/>
            </a:xfrm>
            <a:custGeom>
              <a:avLst/>
              <a:gdLst/>
              <a:ahLst/>
              <a:cxnLst/>
              <a:rect l="l" t="t" r="r" b="b"/>
              <a:pathLst>
                <a:path w="477002" h="2629057">
                  <a:moveTo>
                    <a:pt x="42747" y="0"/>
                  </a:moveTo>
                  <a:lnTo>
                    <a:pt x="434256" y="0"/>
                  </a:lnTo>
                  <a:cubicBezTo>
                    <a:pt x="457864" y="0"/>
                    <a:pt x="477002" y="19138"/>
                    <a:pt x="477002" y="42747"/>
                  </a:cubicBezTo>
                  <a:lnTo>
                    <a:pt x="477002" y="2586310"/>
                  </a:lnTo>
                  <a:cubicBezTo>
                    <a:pt x="477002" y="2597647"/>
                    <a:pt x="472499" y="2608520"/>
                    <a:pt x="464482" y="2616537"/>
                  </a:cubicBezTo>
                  <a:cubicBezTo>
                    <a:pt x="456466" y="2624553"/>
                    <a:pt x="445593" y="2629057"/>
                    <a:pt x="434256" y="2629057"/>
                  </a:cubicBezTo>
                  <a:lnTo>
                    <a:pt x="42747" y="2629057"/>
                  </a:lnTo>
                  <a:cubicBezTo>
                    <a:pt x="31410" y="2629057"/>
                    <a:pt x="20537" y="2624553"/>
                    <a:pt x="12520" y="2616537"/>
                  </a:cubicBezTo>
                  <a:cubicBezTo>
                    <a:pt x="4504" y="2608520"/>
                    <a:pt x="0" y="2597647"/>
                    <a:pt x="0" y="2586310"/>
                  </a:cubicBezTo>
                  <a:lnTo>
                    <a:pt x="0" y="42747"/>
                  </a:lnTo>
                  <a:cubicBezTo>
                    <a:pt x="0" y="31410"/>
                    <a:pt x="4504" y="20537"/>
                    <a:pt x="12520" y="12520"/>
                  </a:cubicBezTo>
                  <a:cubicBezTo>
                    <a:pt x="20537" y="4504"/>
                    <a:pt x="31410" y="0"/>
                    <a:pt x="42747" y="0"/>
                  </a:cubicBezTo>
                  <a:close/>
                </a:path>
              </a:pathLst>
            </a:custGeom>
            <a:solidFill>
              <a:srgbClr val="FFFFFF"/>
            </a:solidFill>
          </p:spPr>
          <p:txBody>
            <a:bodyPr/>
            <a:lstStyle/>
            <a:p>
              <a:endParaRPr lang="en-KE"/>
            </a:p>
          </p:txBody>
        </p:sp>
        <p:sp>
          <p:nvSpPr>
            <p:cNvPr id="8" name="TextBox 8"/>
            <p:cNvSpPr txBox="1"/>
            <p:nvPr/>
          </p:nvSpPr>
          <p:spPr>
            <a:xfrm>
              <a:off x="0" y="-190500"/>
              <a:ext cx="477002" cy="2819557"/>
            </a:xfrm>
            <a:prstGeom prst="rect">
              <a:avLst/>
            </a:prstGeom>
          </p:spPr>
          <p:txBody>
            <a:bodyPr lIns="50800" tIns="50800" rIns="50800" bIns="50800" rtlCol="0" anchor="ctr"/>
            <a:lstStyle/>
            <a:p>
              <a:pPr algn="ctr">
                <a:lnSpc>
                  <a:spcPts val="5040"/>
                </a:lnSpc>
              </a:pPr>
              <a:endParaRPr/>
            </a:p>
          </p:txBody>
        </p:sp>
      </p:grpSp>
      <p:sp>
        <p:nvSpPr>
          <p:cNvPr id="9" name="TextBox 9"/>
          <p:cNvSpPr txBox="1"/>
          <p:nvPr/>
        </p:nvSpPr>
        <p:spPr>
          <a:xfrm>
            <a:off x="2195718" y="2335715"/>
            <a:ext cx="6922273" cy="871329"/>
          </a:xfrm>
          <a:prstGeom prst="rect">
            <a:avLst/>
          </a:prstGeom>
        </p:spPr>
        <p:txBody>
          <a:bodyPr wrap="square" lIns="0" tIns="0" rIns="0" bIns="0" rtlCol="0" anchor="t">
            <a:spAutoFit/>
          </a:bodyPr>
          <a:lstStyle/>
          <a:p>
            <a:pPr algn="l">
              <a:lnSpc>
                <a:spcPts val="6527"/>
              </a:lnSpc>
            </a:pPr>
            <a:r>
              <a:rPr lang="en-US" sz="6399" b="1" dirty="0">
                <a:solidFill>
                  <a:srgbClr val="FFFFFF"/>
                </a:solidFill>
                <a:latin typeface="TT Norms Bold"/>
                <a:ea typeface="TT Norms Bold"/>
                <a:cs typeface="TT Norms Bold"/>
                <a:sym typeface="TT Norms Bold"/>
              </a:rPr>
              <a:t>CONTACT US</a:t>
            </a:r>
          </a:p>
        </p:txBody>
      </p:sp>
      <p:grpSp>
        <p:nvGrpSpPr>
          <p:cNvPr id="10" name="Group 10"/>
          <p:cNvGrpSpPr/>
          <p:nvPr/>
        </p:nvGrpSpPr>
        <p:grpSpPr>
          <a:xfrm>
            <a:off x="2221727" y="3257050"/>
            <a:ext cx="5312229" cy="954832"/>
            <a:chOff x="0" y="0"/>
            <a:chExt cx="7082971" cy="1273109"/>
          </a:xfrm>
        </p:grpSpPr>
        <p:sp>
          <p:nvSpPr>
            <p:cNvPr id="11" name="TextBox 11"/>
            <p:cNvSpPr txBox="1"/>
            <p:nvPr/>
          </p:nvSpPr>
          <p:spPr>
            <a:xfrm>
              <a:off x="7257" y="713928"/>
              <a:ext cx="6538802" cy="559181"/>
            </a:xfrm>
            <a:prstGeom prst="rect">
              <a:avLst/>
            </a:prstGeom>
          </p:spPr>
          <p:txBody>
            <a:bodyPr lIns="0" tIns="0" rIns="0" bIns="0" rtlCol="0" anchor="t">
              <a:spAutoFit/>
            </a:bodyPr>
            <a:lstStyle/>
            <a:p>
              <a:pPr algn="l">
                <a:lnSpc>
                  <a:spcPts val="3528"/>
                </a:lnSpc>
              </a:pPr>
              <a:r>
                <a:rPr lang="en-US" sz="2520" dirty="0">
                  <a:solidFill>
                    <a:srgbClr val="FFFFFF"/>
                  </a:solidFill>
                  <a:latin typeface="TT Norms"/>
                  <a:ea typeface="TT Norms"/>
                  <a:cs typeface="TT Norms"/>
                  <a:sym typeface="TT Norms"/>
                </a:rPr>
                <a:t>+254 700 181 354</a:t>
              </a:r>
            </a:p>
          </p:txBody>
        </p:sp>
        <p:sp>
          <p:nvSpPr>
            <p:cNvPr id="12" name="TextBox 12"/>
            <p:cNvSpPr txBox="1"/>
            <p:nvPr/>
          </p:nvSpPr>
          <p:spPr>
            <a:xfrm>
              <a:off x="0" y="-66675"/>
              <a:ext cx="7082971" cy="676275"/>
            </a:xfrm>
            <a:prstGeom prst="rect">
              <a:avLst/>
            </a:prstGeom>
          </p:spPr>
          <p:txBody>
            <a:bodyPr lIns="0" tIns="0" rIns="0" bIns="0" rtlCol="0" anchor="t">
              <a:spAutoFit/>
            </a:bodyPr>
            <a:lstStyle/>
            <a:p>
              <a:pPr algn="l">
                <a:lnSpc>
                  <a:spcPts val="4200"/>
                </a:lnSpc>
              </a:pPr>
              <a:r>
                <a:rPr lang="en-US" sz="3000" b="1">
                  <a:solidFill>
                    <a:srgbClr val="FFFFFF"/>
                  </a:solidFill>
                  <a:latin typeface="TT Norms Bold"/>
                  <a:ea typeface="TT Norms Bold"/>
                  <a:cs typeface="TT Norms Bold"/>
                  <a:sym typeface="TT Norms Bold"/>
                </a:rPr>
                <a:t>Phone</a:t>
              </a:r>
            </a:p>
          </p:txBody>
        </p:sp>
      </p:grpSp>
      <p:grpSp>
        <p:nvGrpSpPr>
          <p:cNvPr id="13" name="Group 13"/>
          <p:cNvGrpSpPr/>
          <p:nvPr/>
        </p:nvGrpSpPr>
        <p:grpSpPr>
          <a:xfrm>
            <a:off x="2221727" y="4633976"/>
            <a:ext cx="5312229" cy="954832"/>
            <a:chOff x="0" y="0"/>
            <a:chExt cx="7082971" cy="1273109"/>
          </a:xfrm>
        </p:grpSpPr>
        <p:sp>
          <p:nvSpPr>
            <p:cNvPr id="14" name="TextBox 14"/>
            <p:cNvSpPr txBox="1"/>
            <p:nvPr/>
          </p:nvSpPr>
          <p:spPr>
            <a:xfrm>
              <a:off x="7257" y="713928"/>
              <a:ext cx="6538802" cy="559181"/>
            </a:xfrm>
            <a:prstGeom prst="rect">
              <a:avLst/>
            </a:prstGeom>
          </p:spPr>
          <p:txBody>
            <a:bodyPr lIns="0" tIns="0" rIns="0" bIns="0" rtlCol="0" anchor="t">
              <a:spAutoFit/>
            </a:bodyPr>
            <a:lstStyle/>
            <a:p>
              <a:pPr algn="l">
                <a:lnSpc>
                  <a:spcPts val="3528"/>
                </a:lnSpc>
              </a:pPr>
              <a:r>
                <a:rPr lang="en-US" sz="2520" dirty="0" err="1">
                  <a:solidFill>
                    <a:srgbClr val="FFFFFF"/>
                  </a:solidFill>
                  <a:latin typeface="TT Norms"/>
                  <a:ea typeface="TT Norms"/>
                  <a:cs typeface="TT Norms"/>
                  <a:sym typeface="TT Norms"/>
                </a:rPr>
                <a:t>research@afrovasresearch.com</a:t>
              </a:r>
              <a:endParaRPr lang="en-US" sz="2520" dirty="0">
                <a:solidFill>
                  <a:srgbClr val="FFFFFF"/>
                </a:solidFill>
                <a:latin typeface="TT Norms"/>
                <a:ea typeface="TT Norms"/>
                <a:cs typeface="TT Norms"/>
                <a:sym typeface="TT Norms"/>
              </a:endParaRPr>
            </a:p>
          </p:txBody>
        </p:sp>
        <p:sp>
          <p:nvSpPr>
            <p:cNvPr id="15" name="TextBox 15"/>
            <p:cNvSpPr txBox="1"/>
            <p:nvPr/>
          </p:nvSpPr>
          <p:spPr>
            <a:xfrm>
              <a:off x="0" y="-66675"/>
              <a:ext cx="7082971" cy="676275"/>
            </a:xfrm>
            <a:prstGeom prst="rect">
              <a:avLst/>
            </a:prstGeom>
          </p:spPr>
          <p:txBody>
            <a:bodyPr lIns="0" tIns="0" rIns="0" bIns="0" rtlCol="0" anchor="t">
              <a:spAutoFit/>
            </a:bodyPr>
            <a:lstStyle/>
            <a:p>
              <a:pPr algn="l">
                <a:lnSpc>
                  <a:spcPts val="4200"/>
                </a:lnSpc>
              </a:pPr>
              <a:r>
                <a:rPr lang="en-US" sz="3000" b="1">
                  <a:solidFill>
                    <a:srgbClr val="FFFFFF"/>
                  </a:solidFill>
                  <a:latin typeface="TT Norms Bold"/>
                  <a:ea typeface="TT Norms Bold"/>
                  <a:cs typeface="TT Norms Bold"/>
                  <a:sym typeface="TT Norms Bold"/>
                </a:rPr>
                <a:t>Email</a:t>
              </a:r>
            </a:p>
          </p:txBody>
        </p:sp>
      </p:grpSp>
      <p:sp>
        <p:nvSpPr>
          <p:cNvPr id="16" name="Freeform 16"/>
          <p:cNvSpPr/>
          <p:nvPr/>
        </p:nvSpPr>
        <p:spPr>
          <a:xfrm>
            <a:off x="519191" y="6103640"/>
            <a:ext cx="764156" cy="760336"/>
          </a:xfrm>
          <a:custGeom>
            <a:avLst/>
            <a:gdLst/>
            <a:ahLst/>
            <a:cxnLst/>
            <a:rect l="l" t="t" r="r" b="b"/>
            <a:pathLst>
              <a:path w="764156" h="760336">
                <a:moveTo>
                  <a:pt x="0" y="0"/>
                </a:moveTo>
                <a:lnTo>
                  <a:pt x="764156" y="0"/>
                </a:lnTo>
                <a:lnTo>
                  <a:pt x="764156" y="760336"/>
                </a:lnTo>
                <a:lnTo>
                  <a:pt x="0" y="7603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KE"/>
          </a:p>
        </p:txBody>
      </p:sp>
      <p:sp>
        <p:nvSpPr>
          <p:cNvPr id="17" name="Freeform 17"/>
          <p:cNvSpPr/>
          <p:nvPr/>
        </p:nvSpPr>
        <p:spPr>
          <a:xfrm>
            <a:off x="519191" y="4836085"/>
            <a:ext cx="764156" cy="541596"/>
          </a:xfrm>
          <a:custGeom>
            <a:avLst/>
            <a:gdLst/>
            <a:ahLst/>
            <a:cxnLst/>
            <a:rect l="l" t="t" r="r" b="b"/>
            <a:pathLst>
              <a:path w="764156" h="541596">
                <a:moveTo>
                  <a:pt x="0" y="0"/>
                </a:moveTo>
                <a:lnTo>
                  <a:pt x="764156" y="0"/>
                </a:lnTo>
                <a:lnTo>
                  <a:pt x="764156" y="541596"/>
                </a:lnTo>
                <a:lnTo>
                  <a:pt x="0" y="5415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KE"/>
          </a:p>
        </p:txBody>
      </p:sp>
      <p:sp>
        <p:nvSpPr>
          <p:cNvPr id="18" name="Freeform 18"/>
          <p:cNvSpPr/>
          <p:nvPr/>
        </p:nvSpPr>
        <p:spPr>
          <a:xfrm>
            <a:off x="519191" y="3345959"/>
            <a:ext cx="764156" cy="767996"/>
          </a:xfrm>
          <a:custGeom>
            <a:avLst/>
            <a:gdLst/>
            <a:ahLst/>
            <a:cxnLst/>
            <a:rect l="l" t="t" r="r" b="b"/>
            <a:pathLst>
              <a:path w="764156" h="767996">
                <a:moveTo>
                  <a:pt x="0" y="0"/>
                </a:moveTo>
                <a:lnTo>
                  <a:pt x="764156" y="0"/>
                </a:lnTo>
                <a:lnTo>
                  <a:pt x="764156" y="767997"/>
                </a:lnTo>
                <a:lnTo>
                  <a:pt x="0" y="7679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KE"/>
          </a:p>
        </p:txBody>
      </p:sp>
      <p:sp>
        <p:nvSpPr>
          <p:cNvPr id="19" name="Freeform 19"/>
          <p:cNvSpPr/>
          <p:nvPr/>
        </p:nvSpPr>
        <p:spPr>
          <a:xfrm>
            <a:off x="519191" y="7443731"/>
            <a:ext cx="764156" cy="834004"/>
          </a:xfrm>
          <a:custGeom>
            <a:avLst/>
            <a:gdLst/>
            <a:ahLst/>
            <a:cxnLst/>
            <a:rect l="l" t="t" r="r" b="b"/>
            <a:pathLst>
              <a:path w="764156" h="834004">
                <a:moveTo>
                  <a:pt x="0" y="0"/>
                </a:moveTo>
                <a:lnTo>
                  <a:pt x="764156" y="0"/>
                </a:lnTo>
                <a:lnTo>
                  <a:pt x="764156" y="834004"/>
                </a:lnTo>
                <a:lnTo>
                  <a:pt x="0" y="8340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KE"/>
          </a:p>
        </p:txBody>
      </p:sp>
      <p:grpSp>
        <p:nvGrpSpPr>
          <p:cNvPr id="20" name="Group 20"/>
          <p:cNvGrpSpPr/>
          <p:nvPr/>
        </p:nvGrpSpPr>
        <p:grpSpPr>
          <a:xfrm>
            <a:off x="2221727" y="6010901"/>
            <a:ext cx="5312229" cy="954832"/>
            <a:chOff x="0" y="0"/>
            <a:chExt cx="7082971" cy="1273109"/>
          </a:xfrm>
        </p:grpSpPr>
        <p:sp>
          <p:nvSpPr>
            <p:cNvPr id="21" name="TextBox 21"/>
            <p:cNvSpPr txBox="1"/>
            <p:nvPr/>
          </p:nvSpPr>
          <p:spPr>
            <a:xfrm>
              <a:off x="7257" y="713928"/>
              <a:ext cx="6538802" cy="559181"/>
            </a:xfrm>
            <a:prstGeom prst="rect">
              <a:avLst/>
            </a:prstGeom>
          </p:spPr>
          <p:txBody>
            <a:bodyPr lIns="0" tIns="0" rIns="0" bIns="0" rtlCol="0" anchor="t">
              <a:spAutoFit/>
            </a:bodyPr>
            <a:lstStyle/>
            <a:p>
              <a:pPr algn="l">
                <a:lnSpc>
                  <a:spcPts val="3528"/>
                </a:lnSpc>
              </a:pPr>
              <a:r>
                <a:rPr lang="en-US" sz="2520" dirty="0" err="1">
                  <a:solidFill>
                    <a:srgbClr val="FFFFFF"/>
                  </a:solidFill>
                  <a:latin typeface="TT Norms"/>
                  <a:ea typeface="TT Norms"/>
                  <a:cs typeface="TT Norms"/>
                  <a:sym typeface="TT Norms"/>
                </a:rPr>
                <a:t>www.afrovasresearch.com</a:t>
              </a:r>
              <a:endParaRPr lang="en-US" sz="2520" dirty="0">
                <a:solidFill>
                  <a:srgbClr val="FFFFFF"/>
                </a:solidFill>
                <a:latin typeface="TT Norms"/>
                <a:ea typeface="TT Norms"/>
                <a:cs typeface="TT Norms"/>
                <a:sym typeface="TT Norms"/>
              </a:endParaRPr>
            </a:p>
          </p:txBody>
        </p:sp>
        <p:sp>
          <p:nvSpPr>
            <p:cNvPr id="22" name="TextBox 22"/>
            <p:cNvSpPr txBox="1"/>
            <p:nvPr/>
          </p:nvSpPr>
          <p:spPr>
            <a:xfrm>
              <a:off x="0" y="-66675"/>
              <a:ext cx="7082971" cy="676275"/>
            </a:xfrm>
            <a:prstGeom prst="rect">
              <a:avLst/>
            </a:prstGeom>
          </p:spPr>
          <p:txBody>
            <a:bodyPr lIns="0" tIns="0" rIns="0" bIns="0" rtlCol="0" anchor="t">
              <a:spAutoFit/>
            </a:bodyPr>
            <a:lstStyle/>
            <a:p>
              <a:pPr algn="l">
                <a:lnSpc>
                  <a:spcPts val="4200"/>
                </a:lnSpc>
              </a:pPr>
              <a:r>
                <a:rPr lang="en-US" sz="3000" b="1">
                  <a:solidFill>
                    <a:srgbClr val="FFFFFF"/>
                  </a:solidFill>
                  <a:latin typeface="TT Norms Bold"/>
                  <a:ea typeface="TT Norms Bold"/>
                  <a:cs typeface="TT Norms Bold"/>
                  <a:sym typeface="TT Norms Bold"/>
                </a:rPr>
                <a:t>Website</a:t>
              </a:r>
            </a:p>
          </p:txBody>
        </p:sp>
      </p:grpSp>
      <p:grpSp>
        <p:nvGrpSpPr>
          <p:cNvPr id="23" name="Group 23"/>
          <p:cNvGrpSpPr/>
          <p:nvPr/>
        </p:nvGrpSpPr>
        <p:grpSpPr>
          <a:xfrm>
            <a:off x="2221727" y="7387826"/>
            <a:ext cx="6391656" cy="954832"/>
            <a:chOff x="0" y="0"/>
            <a:chExt cx="8522209" cy="1273109"/>
          </a:xfrm>
        </p:grpSpPr>
        <p:sp>
          <p:nvSpPr>
            <p:cNvPr id="24" name="TextBox 24"/>
            <p:cNvSpPr txBox="1"/>
            <p:nvPr/>
          </p:nvSpPr>
          <p:spPr>
            <a:xfrm>
              <a:off x="8732" y="713928"/>
              <a:ext cx="7867466" cy="559181"/>
            </a:xfrm>
            <a:prstGeom prst="rect">
              <a:avLst/>
            </a:prstGeom>
          </p:spPr>
          <p:txBody>
            <a:bodyPr lIns="0" tIns="0" rIns="0" bIns="0" rtlCol="0" anchor="t">
              <a:spAutoFit/>
            </a:bodyPr>
            <a:lstStyle/>
            <a:p>
              <a:pPr algn="l">
                <a:lnSpc>
                  <a:spcPts val="3528"/>
                </a:lnSpc>
              </a:pPr>
              <a:r>
                <a:rPr lang="en-US" sz="2520" dirty="0">
                  <a:solidFill>
                    <a:srgbClr val="FFFFFF"/>
                  </a:solidFill>
                  <a:latin typeface="TT Norms"/>
                  <a:ea typeface="TT Norms"/>
                  <a:cs typeface="TT Norms"/>
                  <a:sym typeface="TT Norms"/>
                </a:rPr>
                <a:t>PRR2+878, Karuna Rd, Nairobi, Kenya</a:t>
              </a:r>
            </a:p>
          </p:txBody>
        </p:sp>
        <p:sp>
          <p:nvSpPr>
            <p:cNvPr id="25" name="TextBox 25"/>
            <p:cNvSpPr txBox="1"/>
            <p:nvPr/>
          </p:nvSpPr>
          <p:spPr>
            <a:xfrm>
              <a:off x="0" y="-66675"/>
              <a:ext cx="8522209" cy="676275"/>
            </a:xfrm>
            <a:prstGeom prst="rect">
              <a:avLst/>
            </a:prstGeom>
          </p:spPr>
          <p:txBody>
            <a:bodyPr lIns="0" tIns="0" rIns="0" bIns="0" rtlCol="0" anchor="t">
              <a:spAutoFit/>
            </a:bodyPr>
            <a:lstStyle/>
            <a:p>
              <a:pPr algn="l">
                <a:lnSpc>
                  <a:spcPts val="4200"/>
                </a:lnSpc>
              </a:pPr>
              <a:r>
                <a:rPr lang="en-US" sz="3000" b="1">
                  <a:solidFill>
                    <a:srgbClr val="FFFFFF"/>
                  </a:solidFill>
                  <a:latin typeface="TT Norms Bold"/>
                  <a:ea typeface="TT Norms Bold"/>
                  <a:cs typeface="TT Norms Bold"/>
                  <a:sym typeface="TT Norms Bold"/>
                </a:rPr>
                <a:t>Location</a:t>
              </a:r>
            </a:p>
          </p:txBody>
        </p:sp>
      </p:grpSp>
      <p:sp>
        <p:nvSpPr>
          <p:cNvPr id="26" name="Freeform 26"/>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15">
              <a:alphaModFix amt="15000"/>
              <a:extLst>
                <a:ext uri="{96DAC541-7B7A-43D3-8B79-37D633B846F1}">
                  <asvg:svgBlip xmlns:asvg="http://schemas.microsoft.com/office/drawing/2016/SVG/main" r:embed="rId16"/>
                </a:ext>
              </a:extLst>
            </a:blip>
            <a:stretch>
              <a:fillRect/>
            </a:stretch>
          </a:blipFill>
        </p:spPr>
        <p:txBody>
          <a:bodyPr/>
          <a:lstStyle/>
          <a:p>
            <a:endParaRPr lang="en-KE"/>
          </a:p>
        </p:txBody>
      </p:sp>
      <p:sp>
        <p:nvSpPr>
          <p:cNvPr id="27" name="Freeform 4">
            <a:extLst>
              <a:ext uri="{FF2B5EF4-FFF2-40B4-BE49-F238E27FC236}">
                <a16:creationId xmlns:a16="http://schemas.microsoft.com/office/drawing/2014/main" id="{229E41B5-6600-0E3C-C4CB-4EF54B49CBD0}"/>
              </a:ext>
            </a:extLst>
          </p:cNvPr>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17"/>
            <a:stretch>
              <a:fillRect l="-1571" r="-1571"/>
            </a:stretch>
          </a:blipFill>
        </p:spPr>
        <p:txBody>
          <a:bodyPr/>
          <a:lstStyle/>
          <a:p>
            <a:endParaRPr lang="en-KE"/>
          </a:p>
        </p:txBody>
      </p:sp>
    </p:spTree>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70179" y="3290337"/>
            <a:ext cx="438573" cy="438573"/>
          </a:xfrm>
          <a:custGeom>
            <a:avLst/>
            <a:gdLst/>
            <a:ahLst/>
            <a:cxnLst/>
            <a:rect l="l" t="t" r="r" b="b"/>
            <a:pathLst>
              <a:path w="438573" h="438573">
                <a:moveTo>
                  <a:pt x="0" y="0"/>
                </a:moveTo>
                <a:lnTo>
                  <a:pt x="438573" y="0"/>
                </a:lnTo>
                <a:lnTo>
                  <a:pt x="438573" y="438573"/>
                </a:lnTo>
                <a:lnTo>
                  <a:pt x="0" y="4385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KE"/>
          </a:p>
        </p:txBody>
      </p:sp>
      <p:sp>
        <p:nvSpPr>
          <p:cNvPr id="3" name="TextBox 3"/>
          <p:cNvSpPr txBox="1"/>
          <p:nvPr/>
        </p:nvSpPr>
        <p:spPr>
          <a:xfrm>
            <a:off x="7729473" y="3081504"/>
            <a:ext cx="2735011" cy="409069"/>
          </a:xfrm>
          <a:prstGeom prst="rect">
            <a:avLst/>
          </a:prstGeom>
        </p:spPr>
        <p:txBody>
          <a:bodyPr lIns="0" tIns="0" rIns="0" bIns="0" rtlCol="0" anchor="t">
            <a:spAutoFit/>
          </a:bodyPr>
          <a:lstStyle/>
          <a:p>
            <a:pPr algn="l">
              <a:lnSpc>
                <a:spcPts val="3177"/>
              </a:lnSpc>
            </a:pPr>
            <a:r>
              <a:rPr lang="en-US" sz="2269" b="1">
                <a:solidFill>
                  <a:srgbClr val="000000"/>
                </a:solidFill>
                <a:latin typeface="Poppins Ultra-Bold"/>
                <a:ea typeface="Poppins Ultra-Bold"/>
                <a:cs typeface="Poppins Ultra-Bold"/>
                <a:sym typeface="Poppins Ultra-Bold"/>
              </a:rPr>
              <a:t>ABOUT US</a:t>
            </a:r>
          </a:p>
        </p:txBody>
      </p:sp>
      <p:sp>
        <p:nvSpPr>
          <p:cNvPr id="4" name="TextBox 4"/>
          <p:cNvSpPr txBox="1"/>
          <p:nvPr/>
        </p:nvSpPr>
        <p:spPr>
          <a:xfrm>
            <a:off x="7729473" y="3435581"/>
            <a:ext cx="5270458" cy="2526030"/>
          </a:xfrm>
          <a:prstGeom prst="rect">
            <a:avLst/>
          </a:prstGeom>
        </p:spPr>
        <p:txBody>
          <a:bodyPr lIns="0" tIns="0" rIns="0" bIns="0" rtlCol="0" anchor="t">
            <a:spAutoFit/>
          </a:bodyPr>
          <a:lstStyle/>
          <a:p>
            <a:pPr algn="just">
              <a:lnSpc>
                <a:spcPts val="2520"/>
              </a:lnSpc>
            </a:pPr>
            <a:r>
              <a:rPr lang="en-US" sz="1800" dirty="0" err="1">
                <a:solidFill>
                  <a:srgbClr val="000000"/>
                </a:solidFill>
                <a:latin typeface="Poppins"/>
                <a:ea typeface="Poppins"/>
                <a:cs typeface="Poppins"/>
                <a:sym typeface="Poppins"/>
              </a:rPr>
              <a:t>Afrovas</a:t>
            </a:r>
            <a:r>
              <a:rPr lang="en-US" sz="1800" dirty="0">
                <a:solidFill>
                  <a:srgbClr val="000000"/>
                </a:solidFill>
                <a:latin typeface="Poppins"/>
                <a:ea typeface="Poppins"/>
                <a:cs typeface="Poppins"/>
                <a:sym typeface="Poppins"/>
              </a:rPr>
              <a:t> Research is an independent market research </a:t>
            </a:r>
            <a:r>
              <a:rPr lang="en-US" sz="1800" dirty="0" err="1">
                <a:solidFill>
                  <a:srgbClr val="000000"/>
                </a:solidFill>
                <a:latin typeface="Poppins"/>
                <a:ea typeface="Poppins"/>
                <a:cs typeface="Poppins"/>
                <a:sym typeface="Poppins"/>
              </a:rPr>
              <a:t>Organisation</a:t>
            </a:r>
            <a:r>
              <a:rPr lang="en-US" sz="1800" dirty="0">
                <a:solidFill>
                  <a:srgbClr val="000000"/>
                </a:solidFill>
                <a:latin typeface="Poppins"/>
                <a:ea typeface="Poppins"/>
                <a:cs typeface="Poppins"/>
                <a:sym typeface="Poppins"/>
              </a:rPr>
              <a:t> with HQs based in Nairobi, Kenya. Registered in 2014. We have teams and offices in strategic Angles of the continent that work seamlessly to deliver quality insights in a timely and efficient fashion.</a:t>
            </a:r>
          </a:p>
          <a:p>
            <a:pPr algn="just">
              <a:lnSpc>
                <a:spcPts val="2520"/>
              </a:lnSpc>
            </a:pPr>
            <a:endParaRPr lang="en-US" sz="1800" dirty="0">
              <a:solidFill>
                <a:srgbClr val="000000"/>
              </a:solidFill>
              <a:latin typeface="Poppins"/>
              <a:ea typeface="Poppins"/>
              <a:cs typeface="Poppins"/>
              <a:sym typeface="Poppins"/>
            </a:endParaRPr>
          </a:p>
        </p:txBody>
      </p:sp>
      <p:sp>
        <p:nvSpPr>
          <p:cNvPr id="5" name="TextBox 5"/>
          <p:cNvSpPr txBox="1"/>
          <p:nvPr/>
        </p:nvSpPr>
        <p:spPr>
          <a:xfrm>
            <a:off x="7729473" y="5820709"/>
            <a:ext cx="5370239" cy="2840355"/>
          </a:xfrm>
          <a:prstGeom prst="rect">
            <a:avLst/>
          </a:prstGeom>
        </p:spPr>
        <p:txBody>
          <a:bodyPr lIns="0" tIns="0" rIns="0" bIns="0" rtlCol="0" anchor="t">
            <a:spAutoFit/>
          </a:bodyPr>
          <a:lstStyle/>
          <a:p>
            <a:pPr algn="just">
              <a:lnSpc>
                <a:spcPts val="2520"/>
              </a:lnSpc>
            </a:pPr>
            <a:r>
              <a:rPr lang="en-US" sz="1800" dirty="0">
                <a:solidFill>
                  <a:srgbClr val="000000"/>
                </a:solidFill>
                <a:latin typeface="Poppins"/>
                <a:ea typeface="Poppins"/>
                <a:cs typeface="Poppins"/>
                <a:sym typeface="Poppins"/>
              </a:rPr>
              <a:t>We hold a myriad of skills and expertise that is the robust team of accredited research practitioners with cumulative decades of experience in the industry, an unbeatable local familiarity with the continent resulting in incomparable local intelligence and perspective.</a:t>
            </a:r>
          </a:p>
          <a:p>
            <a:pPr algn="just">
              <a:lnSpc>
                <a:spcPts val="2520"/>
              </a:lnSpc>
            </a:pPr>
            <a:endParaRPr lang="en-US" sz="1800" dirty="0">
              <a:solidFill>
                <a:srgbClr val="000000"/>
              </a:solidFill>
              <a:latin typeface="Poppins"/>
              <a:ea typeface="Poppins"/>
              <a:cs typeface="Poppins"/>
              <a:sym typeface="Poppins"/>
            </a:endParaRPr>
          </a:p>
          <a:p>
            <a:pPr algn="just">
              <a:lnSpc>
                <a:spcPts val="2520"/>
              </a:lnSpc>
            </a:pPr>
            <a:endParaRPr lang="en-US" sz="1800" dirty="0">
              <a:solidFill>
                <a:srgbClr val="000000"/>
              </a:solidFill>
              <a:latin typeface="Poppins"/>
              <a:ea typeface="Poppins"/>
              <a:cs typeface="Poppins"/>
              <a:sym typeface="Poppins"/>
            </a:endParaRPr>
          </a:p>
        </p:txBody>
      </p:sp>
      <p:sp>
        <p:nvSpPr>
          <p:cNvPr id="6" name="Freeform 6"/>
          <p:cNvSpPr/>
          <p:nvPr/>
        </p:nvSpPr>
        <p:spPr>
          <a:xfrm flipH="1" flipV="1">
            <a:off x="9144000" y="0"/>
            <a:ext cx="9144000" cy="4971011"/>
          </a:xfrm>
          <a:custGeom>
            <a:avLst/>
            <a:gdLst/>
            <a:ahLst/>
            <a:cxnLst/>
            <a:rect l="l" t="t" r="r" b="b"/>
            <a:pathLst>
              <a:path w="9144000" h="4971011">
                <a:moveTo>
                  <a:pt x="9144000" y="4971011"/>
                </a:moveTo>
                <a:lnTo>
                  <a:pt x="0" y="4971011"/>
                </a:lnTo>
                <a:lnTo>
                  <a:pt x="0" y="0"/>
                </a:lnTo>
                <a:lnTo>
                  <a:pt x="9144000" y="0"/>
                </a:lnTo>
                <a:lnTo>
                  <a:pt x="9144000" y="497101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KE"/>
          </a:p>
        </p:txBody>
      </p:sp>
      <p:sp>
        <p:nvSpPr>
          <p:cNvPr id="7" name="TextBox 7"/>
          <p:cNvSpPr txBox="1"/>
          <p:nvPr/>
        </p:nvSpPr>
        <p:spPr>
          <a:xfrm>
            <a:off x="1028700" y="3539001"/>
            <a:ext cx="5782659" cy="3340989"/>
          </a:xfrm>
          <a:prstGeom prst="rect">
            <a:avLst/>
          </a:prstGeom>
        </p:spPr>
        <p:txBody>
          <a:bodyPr lIns="0" tIns="0" rIns="0" bIns="0" rtlCol="0" anchor="t">
            <a:spAutoFit/>
          </a:bodyPr>
          <a:lstStyle/>
          <a:p>
            <a:pPr algn="l">
              <a:lnSpc>
                <a:spcPts val="6408"/>
              </a:lnSpc>
            </a:pPr>
            <a:r>
              <a:rPr lang="en-US" sz="7200" b="1">
                <a:solidFill>
                  <a:srgbClr val="000000"/>
                </a:solidFill>
                <a:latin typeface="Liberation Sans Bold"/>
                <a:ea typeface="Liberation Sans Bold"/>
                <a:cs typeface="Liberation Sans Bold"/>
                <a:sym typeface="Liberation Sans Bold"/>
              </a:rPr>
              <a:t>THE AFROVAS RESEARCH HOUSE</a:t>
            </a:r>
          </a:p>
        </p:txBody>
      </p:sp>
      <p:sp>
        <p:nvSpPr>
          <p:cNvPr id="8" name="TextBox 8"/>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BB54C"/>
                </a:solidFill>
                <a:latin typeface="Poppins Medium"/>
                <a:ea typeface="Poppins Medium"/>
                <a:cs typeface="Poppins Medium"/>
                <a:sym typeface="Poppins Medium"/>
              </a:rPr>
              <a:t>www.afrovasresearch.com</a:t>
            </a:r>
          </a:p>
        </p:txBody>
      </p:sp>
      <p:grpSp>
        <p:nvGrpSpPr>
          <p:cNvPr id="13" name="Group 12">
            <a:extLst>
              <a:ext uri="{FF2B5EF4-FFF2-40B4-BE49-F238E27FC236}">
                <a16:creationId xmlns:a16="http://schemas.microsoft.com/office/drawing/2014/main" id="{2FE3F3DF-A613-558A-22D4-53AB4C75DF6A}"/>
              </a:ext>
            </a:extLst>
          </p:cNvPr>
          <p:cNvGrpSpPr/>
          <p:nvPr/>
        </p:nvGrpSpPr>
        <p:grpSpPr>
          <a:xfrm>
            <a:off x="15605045" y="7593836"/>
            <a:ext cx="2454355" cy="2257308"/>
            <a:chOff x="15605045" y="7269462"/>
            <a:chExt cx="2743858" cy="2581682"/>
          </a:xfrm>
        </p:grpSpPr>
        <p:sp>
          <p:nvSpPr>
            <p:cNvPr id="9" name="Freeform 9"/>
            <p:cNvSpPr/>
            <p:nvPr/>
          </p:nvSpPr>
          <p:spPr>
            <a:xfrm>
              <a:off x="15605045" y="7269462"/>
              <a:ext cx="2346558" cy="1821516"/>
            </a:xfrm>
            <a:custGeom>
              <a:avLst/>
              <a:gdLst/>
              <a:ahLst/>
              <a:cxnLst/>
              <a:rect l="l" t="t" r="r" b="b"/>
              <a:pathLst>
                <a:path w="2346558" h="1821516">
                  <a:moveTo>
                    <a:pt x="0" y="0"/>
                  </a:moveTo>
                  <a:lnTo>
                    <a:pt x="2346558" y="0"/>
                  </a:lnTo>
                  <a:lnTo>
                    <a:pt x="2346558" y="1821515"/>
                  </a:lnTo>
                  <a:lnTo>
                    <a:pt x="0" y="1821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KE"/>
            </a:p>
          </p:txBody>
        </p:sp>
        <p:sp>
          <p:nvSpPr>
            <p:cNvPr id="10" name="TextBox 10"/>
            <p:cNvSpPr txBox="1"/>
            <p:nvPr/>
          </p:nvSpPr>
          <p:spPr>
            <a:xfrm>
              <a:off x="15605045" y="9201150"/>
              <a:ext cx="2743858" cy="649994"/>
            </a:xfrm>
            <a:prstGeom prst="rect">
              <a:avLst/>
            </a:prstGeom>
          </p:spPr>
          <p:txBody>
            <a:bodyPr lIns="0" tIns="0" rIns="0" bIns="0" rtlCol="0" anchor="t">
              <a:spAutoFit/>
            </a:bodyPr>
            <a:lstStyle/>
            <a:p>
              <a:pPr algn="ctr">
                <a:lnSpc>
                  <a:spcPts val="2563"/>
                </a:lnSpc>
              </a:pPr>
              <a:r>
                <a:rPr lang="en-US" sz="1831" dirty="0">
                  <a:solidFill>
                    <a:srgbClr val="3675B1"/>
                  </a:solidFill>
                  <a:latin typeface="Liberation Sans"/>
                  <a:ea typeface="Liberation Sans"/>
                  <a:cs typeface="Liberation Sans"/>
                  <a:sym typeface="Liberation Sans"/>
                </a:rPr>
                <a:t>Of Research </a:t>
              </a:r>
              <a:r>
                <a:rPr lang="en-US" sz="1831" dirty="0" err="1">
                  <a:solidFill>
                    <a:srgbClr val="3675B1"/>
                  </a:solidFill>
                  <a:latin typeface="Liberation Sans"/>
                  <a:ea typeface="Liberation Sans"/>
                  <a:cs typeface="Liberation Sans"/>
                  <a:sym typeface="Liberation Sans"/>
                </a:rPr>
                <a:t>Exellence</a:t>
              </a:r>
              <a:endParaRPr lang="en-US" sz="1831" dirty="0">
                <a:solidFill>
                  <a:srgbClr val="3675B1"/>
                </a:solidFill>
                <a:latin typeface="Liberation Sans"/>
                <a:ea typeface="Liberation Sans"/>
                <a:cs typeface="Liberation Sans"/>
                <a:sym typeface="Liberation Sans"/>
              </a:endParaRPr>
            </a:p>
            <a:p>
              <a:pPr algn="ctr">
                <a:lnSpc>
                  <a:spcPts val="2563"/>
                </a:lnSpc>
                <a:spcBef>
                  <a:spcPct val="0"/>
                </a:spcBef>
              </a:pPr>
              <a:endParaRPr lang="en-US" sz="1831" dirty="0">
                <a:solidFill>
                  <a:srgbClr val="3675B1"/>
                </a:solidFill>
                <a:latin typeface="Liberation Sans"/>
                <a:ea typeface="Liberation Sans"/>
                <a:cs typeface="Liberation Sans"/>
                <a:sym typeface="Liberation Sans"/>
              </a:endParaRPr>
            </a:p>
          </p:txBody>
        </p:sp>
      </p:grpSp>
      <p:sp>
        <p:nvSpPr>
          <p:cNvPr id="11" name="Freeform 11"/>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8"/>
            <a:stretch>
              <a:fillRect l="-1571" r="-1571"/>
            </a:stretch>
          </a:blipFill>
        </p:spPr>
        <p:txBody>
          <a:bodyPr/>
          <a:lstStyle/>
          <a:p>
            <a:endParaRPr lang="en-KE"/>
          </a:p>
        </p:txBody>
      </p:sp>
      <p:sp>
        <p:nvSpPr>
          <p:cNvPr id="12" name="Freeform 12"/>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9">
              <a:alphaModFix amt="15000"/>
              <a:extLst>
                <a:ext uri="{96DAC541-7B7A-43D3-8B79-37D633B846F1}">
                  <asvg:svgBlip xmlns:asvg="http://schemas.microsoft.com/office/drawing/2016/SVG/main" r:embed="rId10"/>
                </a:ext>
              </a:extLst>
            </a:blip>
            <a:stretch>
              <a:fillRect/>
            </a:stretch>
          </a:blipFill>
        </p:spPr>
        <p:txBody>
          <a:bodyPr/>
          <a:lstStyle/>
          <a:p>
            <a:endParaRPr lang="en-KE"/>
          </a:p>
        </p:txBody>
      </p:sp>
      <p:sp>
        <p:nvSpPr>
          <p:cNvPr id="14" name="TextBox 13">
            <a:extLst>
              <a:ext uri="{FF2B5EF4-FFF2-40B4-BE49-F238E27FC236}">
                <a16:creationId xmlns:a16="http://schemas.microsoft.com/office/drawing/2014/main" id="{0DDAE24D-427D-BBA0-0E38-7E07356403E7}"/>
              </a:ext>
            </a:extLst>
          </p:cNvPr>
          <p:cNvSpPr txBox="1"/>
          <p:nvPr/>
        </p:nvSpPr>
        <p:spPr>
          <a:xfrm>
            <a:off x="17709502" y="7464490"/>
            <a:ext cx="184731" cy="369332"/>
          </a:xfrm>
          <a:prstGeom prst="rect">
            <a:avLst/>
          </a:prstGeom>
          <a:noFill/>
        </p:spPr>
        <p:txBody>
          <a:bodyPr wrap="none" rtlCol="0">
            <a:spAutoFit/>
          </a:bodyPr>
          <a:lstStyle/>
          <a:p>
            <a:endParaRPr lang="en-KE"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7490450" y="4417059"/>
            <a:ext cx="10797550" cy="5869941"/>
          </a:xfrm>
          <a:custGeom>
            <a:avLst/>
            <a:gdLst/>
            <a:ahLst/>
            <a:cxnLst/>
            <a:rect l="l" t="t" r="r" b="b"/>
            <a:pathLst>
              <a:path w="10797550" h="5869941">
                <a:moveTo>
                  <a:pt x="0" y="5869941"/>
                </a:moveTo>
                <a:lnTo>
                  <a:pt x="10797550" y="5869941"/>
                </a:lnTo>
                <a:lnTo>
                  <a:pt x="10797550" y="0"/>
                </a:lnTo>
                <a:lnTo>
                  <a:pt x="0" y="0"/>
                </a:lnTo>
                <a:lnTo>
                  <a:pt x="0" y="58699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KE"/>
          </a:p>
        </p:txBody>
      </p:sp>
      <p:grpSp>
        <p:nvGrpSpPr>
          <p:cNvPr id="3" name="Group 3"/>
          <p:cNvGrpSpPr/>
          <p:nvPr/>
        </p:nvGrpSpPr>
        <p:grpSpPr>
          <a:xfrm>
            <a:off x="10458132" y="3838562"/>
            <a:ext cx="6801168" cy="6801168"/>
            <a:chOff x="0" y="0"/>
            <a:chExt cx="9068223" cy="9068223"/>
          </a:xfrm>
        </p:grpSpPr>
        <p:sp>
          <p:nvSpPr>
            <p:cNvPr id="4" name="Freeform 4"/>
            <p:cNvSpPr/>
            <p:nvPr/>
          </p:nvSpPr>
          <p:spPr>
            <a:xfrm>
              <a:off x="0" y="0"/>
              <a:ext cx="9068223" cy="9068223"/>
            </a:xfrm>
            <a:custGeom>
              <a:avLst/>
              <a:gdLst/>
              <a:ahLst/>
              <a:cxnLst/>
              <a:rect l="l" t="t" r="r" b="b"/>
              <a:pathLst>
                <a:path w="9068223" h="9068223">
                  <a:moveTo>
                    <a:pt x="0" y="0"/>
                  </a:moveTo>
                  <a:lnTo>
                    <a:pt x="9068223" y="0"/>
                  </a:lnTo>
                  <a:lnTo>
                    <a:pt x="9068223" y="9068223"/>
                  </a:lnTo>
                  <a:lnTo>
                    <a:pt x="0" y="9068223"/>
                  </a:lnTo>
                  <a:lnTo>
                    <a:pt x="0" y="0"/>
                  </a:lnTo>
                  <a:close/>
                </a:path>
              </a:pathLst>
            </a:custGeom>
            <a:blipFill>
              <a:blip r:embed="rId4"/>
              <a:stretch>
                <a:fillRect/>
              </a:stretch>
            </a:blipFill>
          </p:spPr>
          <p:txBody>
            <a:bodyPr/>
            <a:lstStyle/>
            <a:p>
              <a:endParaRPr lang="en-KE"/>
            </a:p>
          </p:txBody>
        </p:sp>
        <p:grpSp>
          <p:nvGrpSpPr>
            <p:cNvPr id="5" name="Group 5"/>
            <p:cNvGrpSpPr>
              <a:grpSpLocks noChangeAspect="1"/>
            </p:cNvGrpSpPr>
            <p:nvPr/>
          </p:nvGrpSpPr>
          <p:grpSpPr>
            <a:xfrm>
              <a:off x="613298" y="613298"/>
              <a:ext cx="7841628" cy="7841628"/>
              <a:chOff x="0" y="0"/>
              <a:chExt cx="14840029" cy="14840029"/>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en-KE"/>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F75BC"/>
              </a:solidFill>
            </p:spPr>
            <p:txBody>
              <a:bodyPr/>
              <a:lstStyle/>
              <a:p>
                <a:endParaRPr lang="en-KE"/>
              </a:p>
            </p:txBody>
          </p:sp>
          <p:sp>
            <p:nvSpPr>
              <p:cNvPr id="8" name="Freeform 8"/>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5"/>
                <a:stretch>
                  <a:fillRect l="-52982" r="-24216"/>
                </a:stretch>
              </a:blipFill>
            </p:spPr>
            <p:txBody>
              <a:bodyPr/>
              <a:lstStyle/>
              <a:p>
                <a:endParaRPr lang="en-KE"/>
              </a:p>
            </p:txBody>
          </p:sp>
        </p:grpSp>
      </p:grpSp>
      <p:sp>
        <p:nvSpPr>
          <p:cNvPr id="9" name="Freeform 9"/>
          <p:cNvSpPr/>
          <p:nvPr/>
        </p:nvSpPr>
        <p:spPr>
          <a:xfrm flipH="1">
            <a:off x="10458132" y="-718339"/>
            <a:ext cx="8864469" cy="3494078"/>
          </a:xfrm>
          <a:custGeom>
            <a:avLst/>
            <a:gdLst/>
            <a:ahLst/>
            <a:cxnLst/>
            <a:rect l="l" t="t" r="r" b="b"/>
            <a:pathLst>
              <a:path w="8864469" h="3494078">
                <a:moveTo>
                  <a:pt x="8864469" y="0"/>
                </a:moveTo>
                <a:lnTo>
                  <a:pt x="0" y="0"/>
                </a:lnTo>
                <a:lnTo>
                  <a:pt x="0" y="3494078"/>
                </a:lnTo>
                <a:lnTo>
                  <a:pt x="8864469" y="3494078"/>
                </a:lnTo>
                <a:lnTo>
                  <a:pt x="8864469" y="0"/>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KE"/>
          </a:p>
        </p:txBody>
      </p:sp>
      <p:sp>
        <p:nvSpPr>
          <p:cNvPr id="10" name="TextBox 10"/>
          <p:cNvSpPr txBox="1"/>
          <p:nvPr/>
        </p:nvSpPr>
        <p:spPr>
          <a:xfrm>
            <a:off x="1028700" y="2695320"/>
            <a:ext cx="7779141" cy="912114"/>
          </a:xfrm>
          <a:prstGeom prst="rect">
            <a:avLst/>
          </a:prstGeom>
        </p:spPr>
        <p:txBody>
          <a:bodyPr lIns="0" tIns="0" rIns="0" bIns="0" rtlCol="0" anchor="t">
            <a:spAutoFit/>
          </a:bodyPr>
          <a:lstStyle/>
          <a:p>
            <a:pPr algn="l">
              <a:lnSpc>
                <a:spcPts val="6408"/>
              </a:lnSpc>
            </a:pPr>
            <a:r>
              <a:rPr lang="en-US" sz="7200" b="1">
                <a:solidFill>
                  <a:srgbClr val="000000"/>
                </a:solidFill>
                <a:latin typeface="Liberation Sans Bold"/>
                <a:ea typeface="Liberation Sans Bold"/>
                <a:cs typeface="Liberation Sans Bold"/>
                <a:sym typeface="Liberation Sans Bold"/>
              </a:rPr>
              <a:t>SERVICES </a:t>
            </a:r>
          </a:p>
        </p:txBody>
      </p:sp>
      <p:sp>
        <p:nvSpPr>
          <p:cNvPr id="11" name="TextBox 11"/>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sp>
        <p:nvSpPr>
          <p:cNvPr id="12" name="TextBox 12"/>
          <p:cNvSpPr txBox="1"/>
          <p:nvPr/>
        </p:nvSpPr>
        <p:spPr>
          <a:xfrm>
            <a:off x="1435522" y="4810125"/>
            <a:ext cx="5270458" cy="2211705"/>
          </a:xfrm>
          <a:prstGeom prst="rect">
            <a:avLst/>
          </a:prstGeom>
        </p:spPr>
        <p:txBody>
          <a:bodyPr lIns="0" tIns="0" rIns="0" bIns="0" rtlCol="0" anchor="t">
            <a:spAutoFit/>
          </a:bodyPr>
          <a:lstStyle/>
          <a:p>
            <a:pPr algn="just">
              <a:lnSpc>
                <a:spcPts val="2520"/>
              </a:lnSpc>
            </a:pPr>
            <a:r>
              <a:rPr lang="en-US" sz="1800">
                <a:solidFill>
                  <a:srgbClr val="000000"/>
                </a:solidFill>
                <a:latin typeface="Poppins"/>
                <a:ea typeface="Poppins"/>
                <a:cs typeface="Poppins"/>
                <a:sym typeface="Poppins"/>
              </a:rPr>
              <a:t>We provide full-house qualitative solutions from recruitment and screening, incentive handling, moderation, venue network with two-way mirrors, note-taking, video and audio recordings, live streaming and verbatim transcription.</a:t>
            </a:r>
          </a:p>
          <a:p>
            <a:pPr algn="just">
              <a:lnSpc>
                <a:spcPts val="2520"/>
              </a:lnSpc>
            </a:pPr>
            <a:endParaRPr lang="en-US" sz="1800">
              <a:solidFill>
                <a:srgbClr val="000000"/>
              </a:solidFill>
              <a:latin typeface="Poppins"/>
              <a:ea typeface="Poppins"/>
              <a:cs typeface="Poppins"/>
              <a:sym typeface="Poppins"/>
            </a:endParaRPr>
          </a:p>
        </p:txBody>
      </p:sp>
      <p:sp>
        <p:nvSpPr>
          <p:cNvPr id="13" name="TextBox 13"/>
          <p:cNvSpPr txBox="1"/>
          <p:nvPr/>
        </p:nvSpPr>
        <p:spPr>
          <a:xfrm>
            <a:off x="1028700" y="3729363"/>
            <a:ext cx="8393527" cy="635000"/>
          </a:xfrm>
          <a:prstGeom prst="rect">
            <a:avLst/>
          </a:prstGeom>
        </p:spPr>
        <p:txBody>
          <a:bodyPr lIns="0" tIns="0" rIns="0" bIns="0" rtlCol="0" anchor="t">
            <a:spAutoFit/>
          </a:bodyPr>
          <a:lstStyle/>
          <a:p>
            <a:pPr algn="l">
              <a:lnSpc>
                <a:spcPts val="4449"/>
              </a:lnSpc>
            </a:pPr>
            <a:r>
              <a:rPr lang="en-US" sz="4999" b="1">
                <a:solidFill>
                  <a:srgbClr val="39B54A"/>
                </a:solidFill>
                <a:latin typeface="Liberation Sans Bold"/>
                <a:ea typeface="Liberation Sans Bold"/>
                <a:cs typeface="Liberation Sans Bold"/>
                <a:sym typeface="Liberation Sans Bold"/>
              </a:rPr>
              <a:t>QUALITATIVE RESEARCH</a:t>
            </a:r>
          </a:p>
        </p:txBody>
      </p:sp>
      <p:sp>
        <p:nvSpPr>
          <p:cNvPr id="14" name="Freeform 14"/>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8"/>
            <a:stretch>
              <a:fillRect l="-1571" r="-1571"/>
            </a:stretch>
          </a:blipFill>
        </p:spPr>
        <p:txBody>
          <a:bodyPr/>
          <a:lstStyle/>
          <a:p>
            <a:endParaRPr lang="en-KE"/>
          </a:p>
        </p:txBody>
      </p:sp>
      <p:sp>
        <p:nvSpPr>
          <p:cNvPr id="15" name="Freeform 15"/>
          <p:cNvSpPr/>
          <p:nvPr/>
        </p:nvSpPr>
        <p:spPr>
          <a:xfrm flipH="1" flipV="1">
            <a:off x="1010243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KE"/>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569418" y="0"/>
            <a:ext cx="13968595" cy="7593836"/>
          </a:xfrm>
          <a:custGeom>
            <a:avLst/>
            <a:gdLst/>
            <a:ahLst/>
            <a:cxnLst/>
            <a:rect l="l" t="t" r="r" b="b"/>
            <a:pathLst>
              <a:path w="13968595" h="7593836">
                <a:moveTo>
                  <a:pt x="0" y="0"/>
                </a:moveTo>
                <a:lnTo>
                  <a:pt x="13968595" y="0"/>
                </a:lnTo>
                <a:lnTo>
                  <a:pt x="13968595" y="7593836"/>
                </a:lnTo>
                <a:lnTo>
                  <a:pt x="0" y="7593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KE"/>
          </a:p>
        </p:txBody>
      </p:sp>
      <p:grpSp>
        <p:nvGrpSpPr>
          <p:cNvPr id="3" name="Group 3"/>
          <p:cNvGrpSpPr/>
          <p:nvPr/>
        </p:nvGrpSpPr>
        <p:grpSpPr>
          <a:xfrm>
            <a:off x="12227428" y="572409"/>
            <a:ext cx="5914255" cy="5914255"/>
            <a:chOff x="0" y="0"/>
            <a:chExt cx="7885673" cy="7885673"/>
          </a:xfrm>
        </p:grpSpPr>
        <p:sp>
          <p:nvSpPr>
            <p:cNvPr id="4" name="Freeform 4"/>
            <p:cNvSpPr/>
            <p:nvPr/>
          </p:nvSpPr>
          <p:spPr>
            <a:xfrm>
              <a:off x="0" y="0"/>
              <a:ext cx="7885673" cy="7885673"/>
            </a:xfrm>
            <a:custGeom>
              <a:avLst/>
              <a:gdLst/>
              <a:ahLst/>
              <a:cxnLst/>
              <a:rect l="l" t="t" r="r" b="b"/>
              <a:pathLst>
                <a:path w="7885673" h="7885673">
                  <a:moveTo>
                    <a:pt x="0" y="0"/>
                  </a:moveTo>
                  <a:lnTo>
                    <a:pt x="7885673" y="0"/>
                  </a:lnTo>
                  <a:lnTo>
                    <a:pt x="7885673" y="7885673"/>
                  </a:lnTo>
                  <a:lnTo>
                    <a:pt x="0" y="7885673"/>
                  </a:lnTo>
                  <a:lnTo>
                    <a:pt x="0" y="0"/>
                  </a:lnTo>
                  <a:close/>
                </a:path>
              </a:pathLst>
            </a:custGeom>
            <a:blipFill>
              <a:blip r:embed="rId4"/>
              <a:stretch>
                <a:fillRect/>
              </a:stretch>
            </a:blipFill>
          </p:spPr>
          <p:txBody>
            <a:bodyPr/>
            <a:lstStyle/>
            <a:p>
              <a:endParaRPr lang="en-KE"/>
            </a:p>
          </p:txBody>
        </p:sp>
        <p:grpSp>
          <p:nvGrpSpPr>
            <p:cNvPr id="5" name="Group 5"/>
            <p:cNvGrpSpPr>
              <a:grpSpLocks noChangeAspect="1"/>
            </p:cNvGrpSpPr>
            <p:nvPr/>
          </p:nvGrpSpPr>
          <p:grpSpPr>
            <a:xfrm>
              <a:off x="533320" y="533320"/>
              <a:ext cx="6819033" cy="6819033"/>
              <a:chOff x="0" y="0"/>
              <a:chExt cx="14840029" cy="14840029"/>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en-KE"/>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00000"/>
              </a:solidFill>
            </p:spPr>
            <p:txBody>
              <a:bodyPr/>
              <a:lstStyle/>
              <a:p>
                <a:endParaRPr lang="en-KE"/>
              </a:p>
            </p:txBody>
          </p:sp>
          <p:sp>
            <p:nvSpPr>
              <p:cNvPr id="8" name="Freeform 8"/>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5"/>
                <a:stretch>
                  <a:fillRect l="-18883" r="-30261"/>
                </a:stretch>
              </a:blipFill>
            </p:spPr>
            <p:txBody>
              <a:bodyPr/>
              <a:lstStyle/>
              <a:p>
                <a:endParaRPr lang="en-KE"/>
              </a:p>
            </p:txBody>
          </p:sp>
        </p:grpSp>
      </p:grpSp>
      <p:grpSp>
        <p:nvGrpSpPr>
          <p:cNvPr id="9" name="Group 9"/>
          <p:cNvGrpSpPr/>
          <p:nvPr/>
        </p:nvGrpSpPr>
        <p:grpSpPr>
          <a:xfrm>
            <a:off x="10937822" y="2733259"/>
            <a:ext cx="4130277" cy="4130277"/>
            <a:chOff x="0" y="0"/>
            <a:chExt cx="5507036" cy="5507036"/>
          </a:xfrm>
        </p:grpSpPr>
        <p:sp>
          <p:nvSpPr>
            <p:cNvPr id="10" name="Freeform 10"/>
            <p:cNvSpPr/>
            <p:nvPr/>
          </p:nvSpPr>
          <p:spPr>
            <a:xfrm>
              <a:off x="0" y="0"/>
              <a:ext cx="5507036" cy="5507036"/>
            </a:xfrm>
            <a:custGeom>
              <a:avLst/>
              <a:gdLst/>
              <a:ahLst/>
              <a:cxnLst/>
              <a:rect l="l" t="t" r="r" b="b"/>
              <a:pathLst>
                <a:path w="5507036" h="5507036">
                  <a:moveTo>
                    <a:pt x="0" y="0"/>
                  </a:moveTo>
                  <a:lnTo>
                    <a:pt x="5507036" y="0"/>
                  </a:lnTo>
                  <a:lnTo>
                    <a:pt x="5507036" y="5507036"/>
                  </a:lnTo>
                  <a:lnTo>
                    <a:pt x="0" y="5507036"/>
                  </a:lnTo>
                  <a:lnTo>
                    <a:pt x="0" y="0"/>
                  </a:lnTo>
                  <a:close/>
                </a:path>
              </a:pathLst>
            </a:custGeom>
            <a:blipFill>
              <a:blip r:embed="rId4"/>
              <a:stretch>
                <a:fillRect/>
              </a:stretch>
            </a:blipFill>
          </p:spPr>
          <p:txBody>
            <a:bodyPr/>
            <a:lstStyle/>
            <a:p>
              <a:endParaRPr lang="en-KE"/>
            </a:p>
          </p:txBody>
        </p:sp>
        <p:grpSp>
          <p:nvGrpSpPr>
            <p:cNvPr id="11" name="Group 11"/>
            <p:cNvGrpSpPr>
              <a:grpSpLocks noChangeAspect="1"/>
            </p:cNvGrpSpPr>
            <p:nvPr/>
          </p:nvGrpSpPr>
          <p:grpSpPr>
            <a:xfrm>
              <a:off x="372449" y="372449"/>
              <a:ext cx="4762137" cy="4762137"/>
              <a:chOff x="0" y="0"/>
              <a:chExt cx="14840029" cy="14840029"/>
            </a:xfrm>
          </p:grpSpPr>
          <p:sp>
            <p:nvSpPr>
              <p:cNvPr id="12" name="Freeform 12"/>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en-KE"/>
              </a:p>
            </p:txBody>
          </p:sp>
          <p:sp>
            <p:nvSpPr>
              <p:cNvPr id="13" name="Freeform 13"/>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00000"/>
              </a:solidFill>
            </p:spPr>
            <p:txBody>
              <a:bodyPr/>
              <a:lstStyle/>
              <a:p>
                <a:endParaRPr lang="en-KE"/>
              </a:p>
            </p:txBody>
          </p:sp>
          <p:sp>
            <p:nvSpPr>
              <p:cNvPr id="14" name="Freeform 14"/>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24712" r="-24712"/>
                </a:stretch>
              </a:blipFill>
            </p:spPr>
            <p:txBody>
              <a:bodyPr/>
              <a:lstStyle/>
              <a:p>
                <a:endParaRPr lang="en-KE"/>
              </a:p>
            </p:txBody>
          </p:sp>
        </p:grpSp>
      </p:grpSp>
      <p:sp>
        <p:nvSpPr>
          <p:cNvPr id="15" name="Freeform 15"/>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7">
              <a:alphaModFix amt="15000"/>
              <a:extLst>
                <a:ext uri="{96DAC541-7B7A-43D3-8B79-37D633B846F1}">
                  <asvg:svgBlip xmlns:asvg="http://schemas.microsoft.com/office/drawing/2016/SVG/main" r:embed="rId8"/>
                </a:ext>
              </a:extLst>
            </a:blip>
            <a:stretch>
              <a:fillRect/>
            </a:stretch>
          </a:blipFill>
        </p:spPr>
        <p:txBody>
          <a:bodyPr/>
          <a:lstStyle/>
          <a:p>
            <a:endParaRPr lang="en-KE"/>
          </a:p>
        </p:txBody>
      </p:sp>
      <p:sp>
        <p:nvSpPr>
          <p:cNvPr id="16" name="Freeform 16"/>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9"/>
            <a:stretch>
              <a:fillRect l="-1571" r="-1571"/>
            </a:stretch>
          </a:blipFill>
        </p:spPr>
        <p:txBody>
          <a:bodyPr/>
          <a:lstStyle/>
          <a:p>
            <a:endParaRPr lang="en-KE"/>
          </a:p>
        </p:txBody>
      </p:sp>
      <p:sp>
        <p:nvSpPr>
          <p:cNvPr id="17" name="TextBox 17"/>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sp>
        <p:nvSpPr>
          <p:cNvPr id="18" name="TextBox 18"/>
          <p:cNvSpPr txBox="1"/>
          <p:nvPr/>
        </p:nvSpPr>
        <p:spPr>
          <a:xfrm>
            <a:off x="1143522" y="4986029"/>
            <a:ext cx="7134546" cy="1583055"/>
          </a:xfrm>
          <a:prstGeom prst="rect">
            <a:avLst/>
          </a:prstGeom>
        </p:spPr>
        <p:txBody>
          <a:bodyPr lIns="0" tIns="0" rIns="0" bIns="0" rtlCol="0" anchor="t">
            <a:spAutoFit/>
          </a:bodyPr>
          <a:lstStyle/>
          <a:p>
            <a:pPr algn="just">
              <a:lnSpc>
                <a:spcPts val="2520"/>
              </a:lnSpc>
            </a:pPr>
            <a:r>
              <a:rPr lang="en-US" sz="1800">
                <a:solidFill>
                  <a:srgbClr val="000000"/>
                </a:solidFill>
                <a:latin typeface="Poppins"/>
                <a:ea typeface="Poppins"/>
                <a:cs typeface="Poppins"/>
                <a:sym typeface="Poppins"/>
              </a:rPr>
              <a:t>We provide custom field support for various research methodologies and services in accordance with the vision &amp; your teams’ goals. </a:t>
            </a:r>
          </a:p>
          <a:p>
            <a:pPr algn="just">
              <a:lnSpc>
                <a:spcPts val="2520"/>
              </a:lnSpc>
            </a:pPr>
            <a:endParaRPr lang="en-US" sz="1800">
              <a:solidFill>
                <a:srgbClr val="000000"/>
              </a:solidFill>
              <a:latin typeface="Poppins"/>
              <a:ea typeface="Poppins"/>
              <a:cs typeface="Poppins"/>
              <a:sym typeface="Poppins"/>
            </a:endParaRPr>
          </a:p>
          <a:p>
            <a:pPr algn="just">
              <a:lnSpc>
                <a:spcPts val="2520"/>
              </a:lnSpc>
            </a:pPr>
            <a:endParaRPr lang="en-US" sz="1800">
              <a:solidFill>
                <a:srgbClr val="000000"/>
              </a:solidFill>
              <a:latin typeface="Poppins"/>
              <a:ea typeface="Poppins"/>
              <a:cs typeface="Poppins"/>
              <a:sym typeface="Poppins"/>
            </a:endParaRPr>
          </a:p>
        </p:txBody>
      </p:sp>
      <p:sp>
        <p:nvSpPr>
          <p:cNvPr id="19" name="TextBox 19"/>
          <p:cNvSpPr txBox="1"/>
          <p:nvPr/>
        </p:nvSpPr>
        <p:spPr>
          <a:xfrm>
            <a:off x="1028700" y="2695320"/>
            <a:ext cx="5155609" cy="912114"/>
          </a:xfrm>
          <a:prstGeom prst="rect">
            <a:avLst/>
          </a:prstGeom>
        </p:spPr>
        <p:txBody>
          <a:bodyPr lIns="0" tIns="0" rIns="0" bIns="0" rtlCol="0" anchor="t">
            <a:spAutoFit/>
          </a:bodyPr>
          <a:lstStyle/>
          <a:p>
            <a:pPr algn="l">
              <a:lnSpc>
                <a:spcPts val="6408"/>
              </a:lnSpc>
            </a:pPr>
            <a:r>
              <a:rPr lang="en-US" sz="7200" b="1">
                <a:solidFill>
                  <a:srgbClr val="000000"/>
                </a:solidFill>
                <a:latin typeface="Liberation Sans Bold"/>
                <a:ea typeface="Liberation Sans Bold"/>
                <a:cs typeface="Liberation Sans Bold"/>
                <a:sym typeface="Liberation Sans Bold"/>
              </a:rPr>
              <a:t>SERVICES </a:t>
            </a:r>
          </a:p>
        </p:txBody>
      </p:sp>
      <p:sp>
        <p:nvSpPr>
          <p:cNvPr id="20" name="TextBox 20"/>
          <p:cNvSpPr txBox="1"/>
          <p:nvPr/>
        </p:nvSpPr>
        <p:spPr>
          <a:xfrm>
            <a:off x="1028700" y="3729363"/>
            <a:ext cx="6909160" cy="635000"/>
          </a:xfrm>
          <a:prstGeom prst="rect">
            <a:avLst/>
          </a:prstGeom>
        </p:spPr>
        <p:txBody>
          <a:bodyPr lIns="0" tIns="0" rIns="0" bIns="0" rtlCol="0" anchor="t">
            <a:spAutoFit/>
          </a:bodyPr>
          <a:lstStyle/>
          <a:p>
            <a:pPr algn="l">
              <a:lnSpc>
                <a:spcPts val="4449"/>
              </a:lnSpc>
            </a:pPr>
            <a:r>
              <a:rPr lang="en-US" sz="4999" b="1">
                <a:solidFill>
                  <a:srgbClr val="39B54A"/>
                </a:solidFill>
                <a:latin typeface="Liberation Sans Bold"/>
                <a:ea typeface="Liberation Sans Bold"/>
                <a:cs typeface="Liberation Sans Bold"/>
                <a:sym typeface="Liberation Sans Bold"/>
              </a:rPr>
              <a:t>SURVEY FIELDWORK </a:t>
            </a:r>
          </a:p>
        </p:txBody>
      </p:sp>
      <p:sp>
        <p:nvSpPr>
          <p:cNvPr id="21" name="TextBox 21"/>
          <p:cNvSpPr txBox="1"/>
          <p:nvPr/>
        </p:nvSpPr>
        <p:spPr>
          <a:xfrm>
            <a:off x="871484" y="7492686"/>
            <a:ext cx="9684022" cy="1216025"/>
          </a:xfrm>
          <a:prstGeom prst="rect">
            <a:avLst/>
          </a:prstGeom>
        </p:spPr>
        <p:txBody>
          <a:bodyPr lIns="0" tIns="0" rIns="0" bIns="0" rtlCol="0" anchor="t">
            <a:spAutoFit/>
          </a:bodyPr>
          <a:lstStyle/>
          <a:p>
            <a:pPr algn="l">
              <a:lnSpc>
                <a:spcPts val="4449"/>
              </a:lnSpc>
            </a:pPr>
            <a:r>
              <a:rPr lang="en-US" sz="4999" b="1">
                <a:solidFill>
                  <a:srgbClr val="0F75BC"/>
                </a:solidFill>
                <a:latin typeface="Poppins Bold"/>
                <a:ea typeface="Poppins Bold"/>
                <a:cs typeface="Poppins Bold"/>
                <a:sym typeface="Poppins Bold"/>
              </a:rPr>
              <a:t> 4000+  TRAINED RESOURCES ACROSS AFRICA!</a:t>
            </a:r>
          </a:p>
        </p:txBody>
      </p:sp>
      <p:grpSp>
        <p:nvGrpSpPr>
          <p:cNvPr id="25" name="Group 24">
            <a:extLst>
              <a:ext uri="{FF2B5EF4-FFF2-40B4-BE49-F238E27FC236}">
                <a16:creationId xmlns:a16="http://schemas.microsoft.com/office/drawing/2014/main" id="{34B76110-8A95-F244-7EAF-5344A493169E}"/>
              </a:ext>
            </a:extLst>
          </p:cNvPr>
          <p:cNvGrpSpPr/>
          <p:nvPr/>
        </p:nvGrpSpPr>
        <p:grpSpPr>
          <a:xfrm>
            <a:off x="15925800" y="7700312"/>
            <a:ext cx="2133600" cy="2150832"/>
            <a:chOff x="15605045" y="7269462"/>
            <a:chExt cx="2743858" cy="2581682"/>
          </a:xfrm>
        </p:grpSpPr>
        <p:sp>
          <p:nvSpPr>
            <p:cNvPr id="26" name="Freeform 9">
              <a:extLst>
                <a:ext uri="{FF2B5EF4-FFF2-40B4-BE49-F238E27FC236}">
                  <a16:creationId xmlns:a16="http://schemas.microsoft.com/office/drawing/2014/main" id="{301F478F-649F-96E3-3671-02B0E1DAA5F8}"/>
                </a:ext>
              </a:extLst>
            </p:cNvPr>
            <p:cNvSpPr/>
            <p:nvPr/>
          </p:nvSpPr>
          <p:spPr>
            <a:xfrm>
              <a:off x="15605045" y="7269462"/>
              <a:ext cx="2346558" cy="1821516"/>
            </a:xfrm>
            <a:custGeom>
              <a:avLst/>
              <a:gdLst/>
              <a:ahLst/>
              <a:cxnLst/>
              <a:rect l="l" t="t" r="r" b="b"/>
              <a:pathLst>
                <a:path w="2346558" h="1821516">
                  <a:moveTo>
                    <a:pt x="0" y="0"/>
                  </a:moveTo>
                  <a:lnTo>
                    <a:pt x="2346558" y="0"/>
                  </a:lnTo>
                  <a:lnTo>
                    <a:pt x="2346558" y="1821515"/>
                  </a:lnTo>
                  <a:lnTo>
                    <a:pt x="0" y="18215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KE"/>
            </a:p>
          </p:txBody>
        </p:sp>
        <p:sp>
          <p:nvSpPr>
            <p:cNvPr id="27" name="TextBox 10">
              <a:extLst>
                <a:ext uri="{FF2B5EF4-FFF2-40B4-BE49-F238E27FC236}">
                  <a16:creationId xmlns:a16="http://schemas.microsoft.com/office/drawing/2014/main" id="{B2AD5AF2-AC27-E3B8-C9FF-5F04BBE65100}"/>
                </a:ext>
              </a:extLst>
            </p:cNvPr>
            <p:cNvSpPr txBox="1"/>
            <p:nvPr/>
          </p:nvSpPr>
          <p:spPr>
            <a:xfrm>
              <a:off x="15605045" y="9201150"/>
              <a:ext cx="2743858" cy="649994"/>
            </a:xfrm>
            <a:prstGeom prst="rect">
              <a:avLst/>
            </a:prstGeom>
          </p:spPr>
          <p:txBody>
            <a:bodyPr lIns="0" tIns="0" rIns="0" bIns="0" rtlCol="0" anchor="t">
              <a:spAutoFit/>
            </a:bodyPr>
            <a:lstStyle/>
            <a:p>
              <a:pPr algn="ctr">
                <a:lnSpc>
                  <a:spcPts val="2563"/>
                </a:lnSpc>
              </a:pPr>
              <a:r>
                <a:rPr lang="en-US" sz="1831" dirty="0">
                  <a:solidFill>
                    <a:srgbClr val="3675B1"/>
                  </a:solidFill>
                  <a:latin typeface="Liberation Sans"/>
                  <a:ea typeface="Liberation Sans"/>
                  <a:cs typeface="Liberation Sans"/>
                  <a:sym typeface="Liberation Sans"/>
                </a:rPr>
                <a:t>Of Research </a:t>
              </a:r>
              <a:r>
                <a:rPr lang="en-US" sz="1831" dirty="0" err="1">
                  <a:solidFill>
                    <a:srgbClr val="3675B1"/>
                  </a:solidFill>
                  <a:latin typeface="Liberation Sans"/>
                  <a:ea typeface="Liberation Sans"/>
                  <a:cs typeface="Liberation Sans"/>
                  <a:sym typeface="Liberation Sans"/>
                </a:rPr>
                <a:t>Exellence</a:t>
              </a:r>
              <a:endParaRPr lang="en-US" sz="1831" dirty="0">
                <a:solidFill>
                  <a:srgbClr val="3675B1"/>
                </a:solidFill>
                <a:latin typeface="Liberation Sans"/>
                <a:ea typeface="Liberation Sans"/>
                <a:cs typeface="Liberation Sans"/>
                <a:sym typeface="Liberation Sans"/>
              </a:endParaRPr>
            </a:p>
            <a:p>
              <a:pPr algn="ctr">
                <a:lnSpc>
                  <a:spcPts val="2563"/>
                </a:lnSpc>
                <a:spcBef>
                  <a:spcPct val="0"/>
                </a:spcBef>
              </a:pPr>
              <a:endParaRPr lang="en-US" sz="1831" dirty="0">
                <a:solidFill>
                  <a:srgbClr val="3675B1"/>
                </a:solidFill>
                <a:latin typeface="Liberation Sans"/>
                <a:ea typeface="Liberation Sans"/>
                <a:cs typeface="Liberation Sans"/>
                <a:sym typeface="Liberation Sans"/>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7444" b="-37444"/>
            </a:stretch>
          </a:blipFill>
        </p:spPr>
        <p:txBody>
          <a:bodyPr/>
          <a:lstStyle/>
          <a:p>
            <a:endParaRPr lang="en-KE"/>
          </a:p>
        </p:txBody>
      </p:sp>
      <p:grpSp>
        <p:nvGrpSpPr>
          <p:cNvPr id="3" name="Group 3"/>
          <p:cNvGrpSpPr/>
          <p:nvPr/>
        </p:nvGrpSpPr>
        <p:grpSpPr>
          <a:xfrm>
            <a:off x="10430044" y="5971017"/>
            <a:ext cx="7747088" cy="6657654"/>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KE"/>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1800000">
            <a:off x="12093259" y="-4263653"/>
            <a:ext cx="7917115" cy="10526843"/>
            <a:chOff x="0" y="0"/>
            <a:chExt cx="2085166" cy="2772502"/>
          </a:xfrm>
        </p:grpSpPr>
        <p:sp>
          <p:nvSpPr>
            <p:cNvPr id="7" name="Freeform 7"/>
            <p:cNvSpPr/>
            <p:nvPr/>
          </p:nvSpPr>
          <p:spPr>
            <a:xfrm>
              <a:off x="0" y="0"/>
              <a:ext cx="2085166" cy="2772502"/>
            </a:xfrm>
            <a:custGeom>
              <a:avLst/>
              <a:gdLst/>
              <a:ahLst/>
              <a:cxnLst/>
              <a:rect l="l" t="t" r="r" b="b"/>
              <a:pathLst>
                <a:path w="2085166" h="2772502">
                  <a:moveTo>
                    <a:pt x="0" y="0"/>
                  </a:moveTo>
                  <a:lnTo>
                    <a:pt x="2085166" y="0"/>
                  </a:lnTo>
                  <a:lnTo>
                    <a:pt x="2085166" y="2772502"/>
                  </a:lnTo>
                  <a:lnTo>
                    <a:pt x="0" y="2772502"/>
                  </a:lnTo>
                  <a:close/>
                </a:path>
              </a:pathLst>
            </a:custGeom>
            <a:solidFill>
              <a:srgbClr val="39B54A"/>
            </a:solidFill>
          </p:spPr>
          <p:txBody>
            <a:bodyPr/>
            <a:lstStyle/>
            <a:p>
              <a:endParaRPr lang="en-KE"/>
            </a:p>
          </p:txBody>
        </p:sp>
        <p:sp>
          <p:nvSpPr>
            <p:cNvPr id="8" name="TextBox 8"/>
            <p:cNvSpPr txBox="1"/>
            <p:nvPr/>
          </p:nvSpPr>
          <p:spPr>
            <a:xfrm>
              <a:off x="0" y="-38100"/>
              <a:ext cx="2085166" cy="281060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800000">
            <a:off x="14696264" y="-3491580"/>
            <a:ext cx="7917115" cy="10526843"/>
            <a:chOff x="0" y="0"/>
            <a:chExt cx="2085166" cy="2772502"/>
          </a:xfrm>
        </p:grpSpPr>
        <p:sp>
          <p:nvSpPr>
            <p:cNvPr id="10" name="Freeform 10"/>
            <p:cNvSpPr/>
            <p:nvPr/>
          </p:nvSpPr>
          <p:spPr>
            <a:xfrm>
              <a:off x="0" y="0"/>
              <a:ext cx="2085166" cy="2772502"/>
            </a:xfrm>
            <a:custGeom>
              <a:avLst/>
              <a:gdLst/>
              <a:ahLst/>
              <a:cxnLst/>
              <a:rect l="l" t="t" r="r" b="b"/>
              <a:pathLst>
                <a:path w="2085166" h="2772502">
                  <a:moveTo>
                    <a:pt x="0" y="0"/>
                  </a:moveTo>
                  <a:lnTo>
                    <a:pt x="2085166" y="0"/>
                  </a:lnTo>
                  <a:lnTo>
                    <a:pt x="2085166" y="2772502"/>
                  </a:lnTo>
                  <a:lnTo>
                    <a:pt x="0" y="2772502"/>
                  </a:lnTo>
                  <a:close/>
                </a:path>
              </a:pathLst>
            </a:custGeom>
            <a:solidFill>
              <a:srgbClr val="00AEEF"/>
            </a:solidFill>
          </p:spPr>
          <p:txBody>
            <a:bodyPr/>
            <a:lstStyle/>
            <a:p>
              <a:endParaRPr lang="en-KE"/>
            </a:p>
          </p:txBody>
        </p:sp>
        <p:sp>
          <p:nvSpPr>
            <p:cNvPr id="11" name="TextBox 11"/>
            <p:cNvSpPr txBox="1"/>
            <p:nvPr/>
          </p:nvSpPr>
          <p:spPr>
            <a:xfrm>
              <a:off x="0" y="-38100"/>
              <a:ext cx="2085166" cy="2810602"/>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991894" y="1814673"/>
            <a:ext cx="7747088" cy="6657654"/>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F75BC"/>
            </a:solidFill>
          </p:spPr>
          <p:txBody>
            <a:bodyPr/>
            <a:lstStyle/>
            <a:p>
              <a:endParaRPr lang="en-KE"/>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1334919" y="5700269"/>
            <a:ext cx="8280508" cy="7116062"/>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39B54A"/>
            </a:solidFill>
          </p:spPr>
          <p:txBody>
            <a:bodyPr/>
            <a:lstStyle/>
            <a:p>
              <a:endParaRPr lang="en-KE"/>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5534444" y="5493840"/>
            <a:ext cx="8042967" cy="6911925"/>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04775" cap="sq">
              <a:solidFill>
                <a:srgbClr val="000000"/>
              </a:solidFill>
              <a:prstDash val="solid"/>
              <a:miter/>
            </a:ln>
          </p:spPr>
          <p:txBody>
            <a:bodyPr/>
            <a:lstStyle/>
            <a:p>
              <a:endParaRPr lang="en-KE"/>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4818145" y="-4198496"/>
            <a:ext cx="9198966" cy="7905361"/>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04775" cap="sq">
              <a:solidFill>
                <a:srgbClr val="135044"/>
              </a:solidFill>
              <a:prstDash val="solid"/>
              <a:miter/>
            </a:ln>
          </p:spPr>
          <p:txBody>
            <a:bodyPr/>
            <a:lstStyle/>
            <a:p>
              <a:endParaRPr lang="en-KE"/>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0370764" y="2140265"/>
            <a:ext cx="6989348" cy="6006471"/>
            <a:chOff x="0" y="0"/>
            <a:chExt cx="812800" cy="698500"/>
          </a:xfrm>
        </p:grpSpPr>
        <p:sp>
          <p:nvSpPr>
            <p:cNvPr id="25" name="Freeform 2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KE"/>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10588410" y="2305593"/>
            <a:ext cx="6554057" cy="5675813"/>
            <a:chOff x="0" y="0"/>
            <a:chExt cx="6350000" cy="5499100"/>
          </a:xfrm>
        </p:grpSpPr>
        <p:sp>
          <p:nvSpPr>
            <p:cNvPr id="28" name="Freeform 28"/>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3"/>
              <a:stretch>
                <a:fillRect l="-14950" r="-14950"/>
              </a:stretch>
            </a:blipFill>
          </p:spPr>
          <p:txBody>
            <a:bodyPr/>
            <a:lstStyle/>
            <a:p>
              <a:endParaRPr lang="en-KE"/>
            </a:p>
          </p:txBody>
        </p:sp>
      </p:grpSp>
      <p:sp>
        <p:nvSpPr>
          <p:cNvPr id="29" name="Freeform 29"/>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4"/>
            <a:stretch>
              <a:fillRect l="-1571" r="-1571"/>
            </a:stretch>
          </a:blipFill>
        </p:spPr>
        <p:txBody>
          <a:bodyPr/>
          <a:lstStyle/>
          <a:p>
            <a:endParaRPr lang="en-KE"/>
          </a:p>
        </p:txBody>
      </p:sp>
      <p:sp>
        <p:nvSpPr>
          <p:cNvPr id="30" name="TextBox 30"/>
          <p:cNvSpPr txBox="1"/>
          <p:nvPr/>
        </p:nvSpPr>
        <p:spPr>
          <a:xfrm>
            <a:off x="1028700" y="4647247"/>
            <a:ext cx="6751154" cy="1903082"/>
          </a:xfrm>
          <a:prstGeom prst="rect">
            <a:avLst/>
          </a:prstGeom>
        </p:spPr>
        <p:txBody>
          <a:bodyPr lIns="0" tIns="0" rIns="0" bIns="0" rtlCol="0" anchor="t">
            <a:spAutoFit/>
          </a:bodyPr>
          <a:lstStyle/>
          <a:p>
            <a:pPr algn="just">
              <a:lnSpc>
                <a:spcPts val="2540"/>
              </a:lnSpc>
            </a:pPr>
            <a:r>
              <a:rPr lang="en-US" sz="1814">
                <a:solidFill>
                  <a:srgbClr val="000000"/>
                </a:solidFill>
                <a:latin typeface="Poppins"/>
                <a:ea typeface="Poppins"/>
                <a:cs typeface="Poppins"/>
                <a:sym typeface="Poppins"/>
              </a:rPr>
              <a:t>We have spent over a decade building and integrating various online panel communities globally with the capacity to complete thousands of surveys daily. Our panels are all hosted on a modular global system which is compatible with all major survey tools.</a:t>
            </a:r>
          </a:p>
          <a:p>
            <a:pPr algn="just">
              <a:lnSpc>
                <a:spcPts val="2540"/>
              </a:lnSpc>
            </a:pPr>
            <a:endParaRPr lang="en-US" sz="1814">
              <a:solidFill>
                <a:srgbClr val="000000"/>
              </a:solidFill>
              <a:latin typeface="Poppins"/>
              <a:ea typeface="Poppins"/>
              <a:cs typeface="Poppins"/>
              <a:sym typeface="Poppins"/>
            </a:endParaRPr>
          </a:p>
        </p:txBody>
      </p:sp>
      <p:sp>
        <p:nvSpPr>
          <p:cNvPr id="31" name="TextBox 31"/>
          <p:cNvSpPr txBox="1"/>
          <p:nvPr/>
        </p:nvSpPr>
        <p:spPr>
          <a:xfrm>
            <a:off x="1028700" y="2695320"/>
            <a:ext cx="5155609" cy="912114"/>
          </a:xfrm>
          <a:prstGeom prst="rect">
            <a:avLst/>
          </a:prstGeom>
        </p:spPr>
        <p:txBody>
          <a:bodyPr lIns="0" tIns="0" rIns="0" bIns="0" rtlCol="0" anchor="t">
            <a:spAutoFit/>
          </a:bodyPr>
          <a:lstStyle/>
          <a:p>
            <a:pPr algn="l">
              <a:lnSpc>
                <a:spcPts val="6408"/>
              </a:lnSpc>
            </a:pPr>
            <a:r>
              <a:rPr lang="en-US" sz="7200" b="1">
                <a:solidFill>
                  <a:srgbClr val="000000"/>
                </a:solidFill>
                <a:latin typeface="Liberation Sans Bold"/>
                <a:ea typeface="Liberation Sans Bold"/>
                <a:cs typeface="Liberation Sans Bold"/>
                <a:sym typeface="Liberation Sans Bold"/>
              </a:rPr>
              <a:t>SERVICES </a:t>
            </a:r>
          </a:p>
        </p:txBody>
      </p:sp>
      <p:sp>
        <p:nvSpPr>
          <p:cNvPr id="32" name="TextBox 32"/>
          <p:cNvSpPr txBox="1"/>
          <p:nvPr/>
        </p:nvSpPr>
        <p:spPr>
          <a:xfrm>
            <a:off x="1028700" y="3729363"/>
            <a:ext cx="8115300" cy="635000"/>
          </a:xfrm>
          <a:prstGeom prst="rect">
            <a:avLst/>
          </a:prstGeom>
        </p:spPr>
        <p:txBody>
          <a:bodyPr lIns="0" tIns="0" rIns="0" bIns="0" rtlCol="0" anchor="t">
            <a:spAutoFit/>
          </a:bodyPr>
          <a:lstStyle/>
          <a:p>
            <a:pPr algn="l">
              <a:lnSpc>
                <a:spcPts val="4449"/>
              </a:lnSpc>
            </a:pPr>
            <a:r>
              <a:rPr lang="en-US" sz="4999" b="1">
                <a:solidFill>
                  <a:srgbClr val="39B54A"/>
                </a:solidFill>
                <a:latin typeface="Liberation Sans Bold"/>
                <a:ea typeface="Liberation Sans Bold"/>
                <a:cs typeface="Liberation Sans Bold"/>
                <a:sym typeface="Liberation Sans Bold"/>
              </a:rPr>
              <a:t>ONLINE SURVEY PANELS</a:t>
            </a:r>
          </a:p>
        </p:txBody>
      </p:sp>
      <p:sp>
        <p:nvSpPr>
          <p:cNvPr id="33" name="TextBox 33"/>
          <p:cNvSpPr txBox="1"/>
          <p:nvPr/>
        </p:nvSpPr>
        <p:spPr>
          <a:xfrm>
            <a:off x="871484" y="7492686"/>
            <a:ext cx="8115300" cy="1216025"/>
          </a:xfrm>
          <a:prstGeom prst="rect">
            <a:avLst/>
          </a:prstGeom>
        </p:spPr>
        <p:txBody>
          <a:bodyPr lIns="0" tIns="0" rIns="0" bIns="0" rtlCol="0" anchor="t">
            <a:spAutoFit/>
          </a:bodyPr>
          <a:lstStyle/>
          <a:p>
            <a:pPr algn="l">
              <a:lnSpc>
                <a:spcPts val="4449"/>
              </a:lnSpc>
            </a:pPr>
            <a:r>
              <a:rPr lang="en-US" sz="4999" b="1">
                <a:solidFill>
                  <a:srgbClr val="0F75BC"/>
                </a:solidFill>
                <a:latin typeface="Poppins Bold"/>
                <a:ea typeface="Poppins Bold"/>
                <a:cs typeface="Poppins Bold"/>
                <a:sym typeface="Poppins Bold"/>
              </a:rPr>
              <a:t>OVER 130 MILLION  PANELISTS WORLDWIDE!</a:t>
            </a:r>
          </a:p>
        </p:txBody>
      </p:sp>
      <p:sp>
        <p:nvSpPr>
          <p:cNvPr id="34" name="Freeform 34"/>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endParaRPr lang="en-KE"/>
          </a:p>
        </p:txBody>
      </p:sp>
      <p:sp>
        <p:nvSpPr>
          <p:cNvPr id="35" name="TextBox 35"/>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5375" y="2335347"/>
            <a:ext cx="2054827" cy="2391071"/>
            <a:chOff x="0" y="0"/>
            <a:chExt cx="698500" cy="812800"/>
          </a:xfrm>
        </p:grpSpPr>
        <p:sp>
          <p:nvSpPr>
            <p:cNvPr id="3" name="Freeform 3"/>
            <p:cNvSpPr/>
            <p:nvPr/>
          </p:nvSpPr>
          <p:spPr>
            <a:xfrm>
              <a:off x="0" y="13678"/>
              <a:ext cx="698500" cy="785443"/>
            </a:xfrm>
            <a:custGeom>
              <a:avLst/>
              <a:gdLst/>
              <a:ahLst/>
              <a:cxnLst/>
              <a:rect l="l" t="t" r="r" b="b"/>
              <a:pathLst>
                <a:path w="698500" h="785443">
                  <a:moveTo>
                    <a:pt x="410820" y="22144"/>
                  </a:moveTo>
                  <a:lnTo>
                    <a:pt x="636930" y="153700"/>
                  </a:lnTo>
                  <a:cubicBezTo>
                    <a:pt x="675049" y="175878"/>
                    <a:pt x="698500" y="216653"/>
                    <a:pt x="698500" y="260755"/>
                  </a:cubicBezTo>
                  <a:lnTo>
                    <a:pt x="698500" y="524689"/>
                  </a:lnTo>
                  <a:cubicBezTo>
                    <a:pt x="698500" y="568791"/>
                    <a:pt x="675049" y="609566"/>
                    <a:pt x="636930" y="631744"/>
                  </a:cubicBezTo>
                  <a:lnTo>
                    <a:pt x="410820" y="763300"/>
                  </a:lnTo>
                  <a:cubicBezTo>
                    <a:pt x="372760" y="785444"/>
                    <a:pt x="325740" y="785444"/>
                    <a:pt x="287680" y="763300"/>
                  </a:cubicBezTo>
                  <a:lnTo>
                    <a:pt x="61570" y="631744"/>
                  </a:lnTo>
                  <a:cubicBezTo>
                    <a:pt x="23451" y="609566"/>
                    <a:pt x="0" y="568791"/>
                    <a:pt x="0" y="524689"/>
                  </a:cubicBezTo>
                  <a:lnTo>
                    <a:pt x="0" y="260755"/>
                  </a:lnTo>
                  <a:cubicBezTo>
                    <a:pt x="0" y="216653"/>
                    <a:pt x="23451" y="175878"/>
                    <a:pt x="61570" y="153700"/>
                  </a:cubicBezTo>
                  <a:lnTo>
                    <a:pt x="287680" y="22144"/>
                  </a:lnTo>
                  <a:cubicBezTo>
                    <a:pt x="325740" y="0"/>
                    <a:pt x="372760" y="0"/>
                    <a:pt x="410820" y="22144"/>
                  </a:cubicBezTo>
                  <a:close/>
                </a:path>
              </a:pathLst>
            </a:custGeom>
            <a:solidFill>
              <a:srgbClr val="0F75BC"/>
            </a:solidFill>
          </p:spPr>
          <p:txBody>
            <a:bodyPr/>
            <a:lstStyle/>
            <a:p>
              <a:endParaRPr lang="en-KE"/>
            </a:p>
          </p:txBody>
        </p:sp>
        <p:sp>
          <p:nvSpPr>
            <p:cNvPr id="4" name="TextBox 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087497" y="2335347"/>
            <a:ext cx="2054827" cy="2391071"/>
            <a:chOff x="0" y="0"/>
            <a:chExt cx="698500" cy="812800"/>
          </a:xfrm>
        </p:grpSpPr>
        <p:sp>
          <p:nvSpPr>
            <p:cNvPr id="6" name="Freeform 6"/>
            <p:cNvSpPr/>
            <p:nvPr/>
          </p:nvSpPr>
          <p:spPr>
            <a:xfrm>
              <a:off x="0" y="13678"/>
              <a:ext cx="698500" cy="785443"/>
            </a:xfrm>
            <a:custGeom>
              <a:avLst/>
              <a:gdLst/>
              <a:ahLst/>
              <a:cxnLst/>
              <a:rect l="l" t="t" r="r" b="b"/>
              <a:pathLst>
                <a:path w="698500" h="785443">
                  <a:moveTo>
                    <a:pt x="410820" y="22144"/>
                  </a:moveTo>
                  <a:lnTo>
                    <a:pt x="636930" y="153700"/>
                  </a:lnTo>
                  <a:cubicBezTo>
                    <a:pt x="675049" y="175878"/>
                    <a:pt x="698500" y="216653"/>
                    <a:pt x="698500" y="260755"/>
                  </a:cubicBezTo>
                  <a:lnTo>
                    <a:pt x="698500" y="524689"/>
                  </a:lnTo>
                  <a:cubicBezTo>
                    <a:pt x="698500" y="568791"/>
                    <a:pt x="675049" y="609566"/>
                    <a:pt x="636930" y="631744"/>
                  </a:cubicBezTo>
                  <a:lnTo>
                    <a:pt x="410820" y="763300"/>
                  </a:lnTo>
                  <a:cubicBezTo>
                    <a:pt x="372760" y="785444"/>
                    <a:pt x="325740" y="785444"/>
                    <a:pt x="287680" y="763300"/>
                  </a:cubicBezTo>
                  <a:lnTo>
                    <a:pt x="61570" y="631744"/>
                  </a:lnTo>
                  <a:cubicBezTo>
                    <a:pt x="23451" y="609566"/>
                    <a:pt x="0" y="568791"/>
                    <a:pt x="0" y="524689"/>
                  </a:cubicBezTo>
                  <a:lnTo>
                    <a:pt x="0" y="260755"/>
                  </a:lnTo>
                  <a:cubicBezTo>
                    <a:pt x="0" y="216653"/>
                    <a:pt x="23451" y="175878"/>
                    <a:pt x="61570" y="153700"/>
                  </a:cubicBezTo>
                  <a:lnTo>
                    <a:pt x="287680" y="22144"/>
                  </a:lnTo>
                  <a:cubicBezTo>
                    <a:pt x="325740" y="0"/>
                    <a:pt x="372760" y="0"/>
                    <a:pt x="410820" y="22144"/>
                  </a:cubicBezTo>
                  <a:close/>
                </a:path>
              </a:pathLst>
            </a:custGeom>
            <a:solidFill>
              <a:srgbClr val="0F75BC"/>
            </a:solidFill>
          </p:spPr>
          <p:txBody>
            <a:bodyPr/>
            <a:lstStyle/>
            <a:p>
              <a:endParaRPr lang="en-KE"/>
            </a:p>
          </p:txBody>
        </p:sp>
        <p:sp>
          <p:nvSpPr>
            <p:cNvPr id="7" name="TextBox 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821047" y="2335347"/>
            <a:ext cx="2054827" cy="2391071"/>
            <a:chOff x="0" y="0"/>
            <a:chExt cx="698500" cy="812800"/>
          </a:xfrm>
        </p:grpSpPr>
        <p:sp>
          <p:nvSpPr>
            <p:cNvPr id="9" name="Freeform 9"/>
            <p:cNvSpPr/>
            <p:nvPr/>
          </p:nvSpPr>
          <p:spPr>
            <a:xfrm>
              <a:off x="0" y="13678"/>
              <a:ext cx="698500" cy="785443"/>
            </a:xfrm>
            <a:custGeom>
              <a:avLst/>
              <a:gdLst/>
              <a:ahLst/>
              <a:cxnLst/>
              <a:rect l="l" t="t" r="r" b="b"/>
              <a:pathLst>
                <a:path w="698500" h="785443">
                  <a:moveTo>
                    <a:pt x="410820" y="22144"/>
                  </a:moveTo>
                  <a:lnTo>
                    <a:pt x="636930" y="153700"/>
                  </a:lnTo>
                  <a:cubicBezTo>
                    <a:pt x="675049" y="175878"/>
                    <a:pt x="698500" y="216653"/>
                    <a:pt x="698500" y="260755"/>
                  </a:cubicBezTo>
                  <a:lnTo>
                    <a:pt x="698500" y="524689"/>
                  </a:lnTo>
                  <a:cubicBezTo>
                    <a:pt x="698500" y="568791"/>
                    <a:pt x="675049" y="609566"/>
                    <a:pt x="636930" y="631744"/>
                  </a:cubicBezTo>
                  <a:lnTo>
                    <a:pt x="410820" y="763300"/>
                  </a:lnTo>
                  <a:cubicBezTo>
                    <a:pt x="372760" y="785444"/>
                    <a:pt x="325740" y="785444"/>
                    <a:pt x="287680" y="763300"/>
                  </a:cubicBezTo>
                  <a:lnTo>
                    <a:pt x="61570" y="631744"/>
                  </a:lnTo>
                  <a:cubicBezTo>
                    <a:pt x="23451" y="609566"/>
                    <a:pt x="0" y="568791"/>
                    <a:pt x="0" y="524689"/>
                  </a:cubicBezTo>
                  <a:lnTo>
                    <a:pt x="0" y="260755"/>
                  </a:lnTo>
                  <a:cubicBezTo>
                    <a:pt x="0" y="216653"/>
                    <a:pt x="23451" y="175878"/>
                    <a:pt x="61570" y="153700"/>
                  </a:cubicBezTo>
                  <a:lnTo>
                    <a:pt x="287680" y="22144"/>
                  </a:lnTo>
                  <a:cubicBezTo>
                    <a:pt x="325740" y="0"/>
                    <a:pt x="372760" y="0"/>
                    <a:pt x="410820" y="22144"/>
                  </a:cubicBezTo>
                  <a:close/>
                </a:path>
              </a:pathLst>
            </a:custGeom>
            <a:solidFill>
              <a:srgbClr val="3675B1"/>
            </a:solidFill>
          </p:spPr>
          <p:txBody>
            <a:bodyPr/>
            <a:lstStyle/>
            <a:p>
              <a:endParaRPr lang="en-KE"/>
            </a:p>
          </p:txBody>
        </p:sp>
        <p:sp>
          <p:nvSpPr>
            <p:cNvPr id="10" name="TextBox 1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955176" y="2335347"/>
            <a:ext cx="2054827" cy="2391071"/>
            <a:chOff x="0" y="0"/>
            <a:chExt cx="698500" cy="812800"/>
          </a:xfrm>
        </p:grpSpPr>
        <p:sp>
          <p:nvSpPr>
            <p:cNvPr id="12" name="Freeform 12"/>
            <p:cNvSpPr/>
            <p:nvPr/>
          </p:nvSpPr>
          <p:spPr>
            <a:xfrm>
              <a:off x="0" y="13678"/>
              <a:ext cx="698500" cy="785443"/>
            </a:xfrm>
            <a:custGeom>
              <a:avLst/>
              <a:gdLst/>
              <a:ahLst/>
              <a:cxnLst/>
              <a:rect l="l" t="t" r="r" b="b"/>
              <a:pathLst>
                <a:path w="698500" h="785443">
                  <a:moveTo>
                    <a:pt x="410820" y="22144"/>
                  </a:moveTo>
                  <a:lnTo>
                    <a:pt x="636930" y="153700"/>
                  </a:lnTo>
                  <a:cubicBezTo>
                    <a:pt x="675049" y="175878"/>
                    <a:pt x="698500" y="216653"/>
                    <a:pt x="698500" y="260755"/>
                  </a:cubicBezTo>
                  <a:lnTo>
                    <a:pt x="698500" y="524689"/>
                  </a:lnTo>
                  <a:cubicBezTo>
                    <a:pt x="698500" y="568791"/>
                    <a:pt x="675049" y="609566"/>
                    <a:pt x="636930" y="631744"/>
                  </a:cubicBezTo>
                  <a:lnTo>
                    <a:pt x="410820" y="763300"/>
                  </a:lnTo>
                  <a:cubicBezTo>
                    <a:pt x="372760" y="785444"/>
                    <a:pt x="325740" y="785444"/>
                    <a:pt x="287680" y="763300"/>
                  </a:cubicBezTo>
                  <a:lnTo>
                    <a:pt x="61570" y="631744"/>
                  </a:lnTo>
                  <a:cubicBezTo>
                    <a:pt x="23451" y="609566"/>
                    <a:pt x="0" y="568791"/>
                    <a:pt x="0" y="524689"/>
                  </a:cubicBezTo>
                  <a:lnTo>
                    <a:pt x="0" y="260755"/>
                  </a:lnTo>
                  <a:cubicBezTo>
                    <a:pt x="0" y="216653"/>
                    <a:pt x="23451" y="175878"/>
                    <a:pt x="61570" y="153700"/>
                  </a:cubicBezTo>
                  <a:lnTo>
                    <a:pt x="287680" y="22144"/>
                  </a:lnTo>
                  <a:cubicBezTo>
                    <a:pt x="325740" y="0"/>
                    <a:pt x="372760" y="0"/>
                    <a:pt x="410820" y="22144"/>
                  </a:cubicBezTo>
                  <a:close/>
                </a:path>
              </a:pathLst>
            </a:custGeom>
            <a:solidFill>
              <a:srgbClr val="3675B1"/>
            </a:solidFill>
          </p:spPr>
          <p:txBody>
            <a:bodyPr/>
            <a:lstStyle/>
            <a:p>
              <a:endParaRPr lang="en-KE"/>
            </a:p>
          </p:txBody>
        </p:sp>
        <p:sp>
          <p:nvSpPr>
            <p:cNvPr id="13" name="TextBox 1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553198" y="2718769"/>
            <a:ext cx="1262837" cy="1624228"/>
          </a:xfrm>
          <a:custGeom>
            <a:avLst/>
            <a:gdLst/>
            <a:ahLst/>
            <a:cxnLst/>
            <a:rect l="l" t="t" r="r" b="b"/>
            <a:pathLst>
              <a:path w="1262837" h="1624228">
                <a:moveTo>
                  <a:pt x="0" y="0"/>
                </a:moveTo>
                <a:lnTo>
                  <a:pt x="1262837" y="0"/>
                </a:lnTo>
                <a:lnTo>
                  <a:pt x="1262837" y="1624228"/>
                </a:lnTo>
                <a:lnTo>
                  <a:pt x="0" y="1624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KE"/>
          </a:p>
        </p:txBody>
      </p:sp>
      <p:sp>
        <p:nvSpPr>
          <p:cNvPr id="15" name="Freeform 15"/>
          <p:cNvSpPr/>
          <p:nvPr/>
        </p:nvSpPr>
        <p:spPr>
          <a:xfrm>
            <a:off x="6559964" y="2875826"/>
            <a:ext cx="1401321" cy="1401321"/>
          </a:xfrm>
          <a:custGeom>
            <a:avLst/>
            <a:gdLst/>
            <a:ahLst/>
            <a:cxnLst/>
            <a:rect l="l" t="t" r="r" b="b"/>
            <a:pathLst>
              <a:path w="1401321" h="1401321">
                <a:moveTo>
                  <a:pt x="0" y="0"/>
                </a:moveTo>
                <a:lnTo>
                  <a:pt x="1401321" y="0"/>
                </a:lnTo>
                <a:lnTo>
                  <a:pt x="1401321" y="1401321"/>
                </a:lnTo>
                <a:lnTo>
                  <a:pt x="0" y="14013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KE"/>
          </a:p>
        </p:txBody>
      </p:sp>
      <p:sp>
        <p:nvSpPr>
          <p:cNvPr id="16" name="Freeform 16"/>
          <p:cNvSpPr/>
          <p:nvPr/>
        </p:nvSpPr>
        <p:spPr>
          <a:xfrm>
            <a:off x="11136442" y="2875826"/>
            <a:ext cx="1424038" cy="1310115"/>
          </a:xfrm>
          <a:custGeom>
            <a:avLst/>
            <a:gdLst/>
            <a:ahLst/>
            <a:cxnLst/>
            <a:rect l="l" t="t" r="r" b="b"/>
            <a:pathLst>
              <a:path w="1424038" h="1310115">
                <a:moveTo>
                  <a:pt x="0" y="0"/>
                </a:moveTo>
                <a:lnTo>
                  <a:pt x="1424037" y="0"/>
                </a:lnTo>
                <a:lnTo>
                  <a:pt x="1424037" y="1310114"/>
                </a:lnTo>
                <a:lnTo>
                  <a:pt x="0" y="1310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KE"/>
          </a:p>
        </p:txBody>
      </p:sp>
      <p:sp>
        <p:nvSpPr>
          <p:cNvPr id="17" name="Freeform 17"/>
          <p:cNvSpPr/>
          <p:nvPr/>
        </p:nvSpPr>
        <p:spPr>
          <a:xfrm>
            <a:off x="1870476" y="2753643"/>
            <a:ext cx="1604625" cy="1554480"/>
          </a:xfrm>
          <a:custGeom>
            <a:avLst/>
            <a:gdLst/>
            <a:ahLst/>
            <a:cxnLst/>
            <a:rect l="l" t="t" r="r" b="b"/>
            <a:pathLst>
              <a:path w="1604625" h="1554480">
                <a:moveTo>
                  <a:pt x="0" y="0"/>
                </a:moveTo>
                <a:lnTo>
                  <a:pt x="1604625" y="0"/>
                </a:lnTo>
                <a:lnTo>
                  <a:pt x="1604625" y="1554480"/>
                </a:lnTo>
                <a:lnTo>
                  <a:pt x="0" y="1554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KE"/>
          </a:p>
        </p:txBody>
      </p:sp>
      <p:sp>
        <p:nvSpPr>
          <p:cNvPr id="18" name="TextBox 18"/>
          <p:cNvSpPr txBox="1"/>
          <p:nvPr/>
        </p:nvSpPr>
        <p:spPr>
          <a:xfrm>
            <a:off x="5530656" y="525597"/>
            <a:ext cx="7226687" cy="1123950"/>
          </a:xfrm>
          <a:prstGeom prst="rect">
            <a:avLst/>
          </a:prstGeom>
        </p:spPr>
        <p:txBody>
          <a:bodyPr lIns="0" tIns="0" rIns="0" bIns="0" rtlCol="0" anchor="t">
            <a:spAutoFit/>
          </a:bodyPr>
          <a:lstStyle/>
          <a:p>
            <a:pPr algn="ctr">
              <a:lnSpc>
                <a:spcPts val="8640"/>
              </a:lnSpc>
            </a:pPr>
            <a:r>
              <a:rPr lang="en-US" sz="7200" b="1">
                <a:solidFill>
                  <a:srgbClr val="3BB54C"/>
                </a:solidFill>
                <a:latin typeface="Liberation Sans Bold"/>
                <a:ea typeface="Liberation Sans Bold"/>
                <a:cs typeface="Liberation Sans Bold"/>
                <a:sym typeface="Liberation Sans Bold"/>
              </a:rPr>
              <a:t> SERVICES</a:t>
            </a:r>
          </a:p>
        </p:txBody>
      </p:sp>
      <p:sp>
        <p:nvSpPr>
          <p:cNvPr id="19" name="Freeform 19"/>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10"/>
            <a:stretch>
              <a:fillRect l="-1571" r="-1571"/>
            </a:stretch>
          </a:blipFill>
        </p:spPr>
        <p:txBody>
          <a:bodyPr/>
          <a:lstStyle/>
          <a:p>
            <a:endParaRPr lang="en-KE"/>
          </a:p>
        </p:txBody>
      </p:sp>
      <p:sp>
        <p:nvSpPr>
          <p:cNvPr id="20" name="TextBox 20"/>
          <p:cNvSpPr txBox="1"/>
          <p:nvPr/>
        </p:nvSpPr>
        <p:spPr>
          <a:xfrm>
            <a:off x="916096" y="5610018"/>
            <a:ext cx="3513385" cy="1996761"/>
          </a:xfrm>
          <a:prstGeom prst="rect">
            <a:avLst/>
          </a:prstGeom>
        </p:spPr>
        <p:txBody>
          <a:bodyPr lIns="0" tIns="0" rIns="0" bIns="0" rtlCol="0" anchor="t">
            <a:spAutoFit/>
          </a:bodyPr>
          <a:lstStyle/>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Brand Strategy Research</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Brand Identity</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Product Positioning</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Brand Loyalty</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Brand Management</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Brand Awareness Research</a:t>
            </a:r>
          </a:p>
          <a:p>
            <a:pPr algn="l">
              <a:lnSpc>
                <a:spcPts val="2292"/>
              </a:lnSpc>
              <a:spcBef>
                <a:spcPct val="0"/>
              </a:spcBef>
            </a:pPr>
            <a:endParaRPr lang="en-US" sz="1637" b="1">
              <a:solidFill>
                <a:srgbClr val="000000"/>
              </a:solidFill>
              <a:latin typeface="Poppins Medium"/>
              <a:ea typeface="Poppins Medium"/>
              <a:cs typeface="Poppins Medium"/>
              <a:sym typeface="Poppins Medium"/>
            </a:endParaRPr>
          </a:p>
        </p:txBody>
      </p:sp>
      <p:sp>
        <p:nvSpPr>
          <p:cNvPr id="21" name="TextBox 21"/>
          <p:cNvSpPr txBox="1"/>
          <p:nvPr/>
        </p:nvSpPr>
        <p:spPr>
          <a:xfrm>
            <a:off x="1028700" y="4941523"/>
            <a:ext cx="2958693"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BRAND RESEARCH</a:t>
            </a:r>
          </a:p>
        </p:txBody>
      </p:sp>
      <p:sp>
        <p:nvSpPr>
          <p:cNvPr id="22" name="TextBox 22"/>
          <p:cNvSpPr txBox="1"/>
          <p:nvPr/>
        </p:nvSpPr>
        <p:spPr>
          <a:xfrm>
            <a:off x="5358218" y="5610018"/>
            <a:ext cx="3513385" cy="1996761"/>
          </a:xfrm>
          <a:prstGeom prst="rect">
            <a:avLst/>
          </a:prstGeom>
        </p:spPr>
        <p:txBody>
          <a:bodyPr lIns="0" tIns="0" rIns="0" bIns="0" rtlCol="0" anchor="t">
            <a:spAutoFit/>
          </a:bodyPr>
          <a:lstStyle/>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Customer Satisfaction Measurement</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Customer Loyalty Research</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Customer Satisfaction Feedback</a:t>
            </a:r>
          </a:p>
          <a:p>
            <a:pPr marL="353503" lvl="1" indent="-176752" algn="l">
              <a:lnSpc>
                <a:spcPts val="2292"/>
              </a:lnSpc>
              <a:buFont typeface="Arial"/>
              <a:buChar char="•"/>
            </a:pPr>
            <a:r>
              <a:rPr lang="en-US" sz="1637" b="1">
                <a:solidFill>
                  <a:srgbClr val="000000"/>
                </a:solidFill>
                <a:latin typeface="Poppins Medium"/>
                <a:ea typeface="Poppins Medium"/>
                <a:cs typeface="Poppins Medium"/>
                <a:sym typeface="Poppins Medium"/>
              </a:rPr>
              <a:t>Customer Surveys</a:t>
            </a:r>
          </a:p>
          <a:p>
            <a:pPr marL="353503" lvl="1" indent="-176752" algn="l">
              <a:lnSpc>
                <a:spcPts val="2292"/>
              </a:lnSpc>
              <a:spcBef>
                <a:spcPct val="0"/>
              </a:spcBef>
              <a:buFont typeface="Arial"/>
              <a:buChar char="•"/>
            </a:pPr>
            <a:r>
              <a:rPr lang="en-US" sz="1637" b="1">
                <a:solidFill>
                  <a:srgbClr val="000000"/>
                </a:solidFill>
                <a:latin typeface="Poppins Medium"/>
                <a:ea typeface="Poppins Medium"/>
                <a:cs typeface="Poppins Medium"/>
                <a:sym typeface="Poppins Medium"/>
              </a:rPr>
              <a:t>Voice of the Customer</a:t>
            </a:r>
          </a:p>
        </p:txBody>
      </p:sp>
      <p:sp>
        <p:nvSpPr>
          <p:cNvPr id="23" name="TextBox 23"/>
          <p:cNvSpPr txBox="1"/>
          <p:nvPr/>
        </p:nvSpPr>
        <p:spPr>
          <a:xfrm>
            <a:off x="5435908" y="4897755"/>
            <a:ext cx="3358004"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CONSUMER SURVEYS</a:t>
            </a:r>
          </a:p>
        </p:txBody>
      </p:sp>
      <p:sp>
        <p:nvSpPr>
          <p:cNvPr id="24" name="TextBox 24"/>
          <p:cNvSpPr txBox="1"/>
          <p:nvPr/>
        </p:nvSpPr>
        <p:spPr>
          <a:xfrm>
            <a:off x="10091768" y="5610018"/>
            <a:ext cx="3513385" cy="1985589"/>
          </a:xfrm>
          <a:prstGeom prst="rect">
            <a:avLst/>
          </a:prstGeom>
        </p:spPr>
        <p:txBody>
          <a:bodyPr lIns="0" tIns="0" rIns="0" bIns="0" rtlCol="0" anchor="t">
            <a:spAutoFit/>
          </a:bodyPr>
          <a:lstStyle/>
          <a:p>
            <a:pPr marL="353503" lvl="1" indent="-176752" algn="ctr">
              <a:lnSpc>
                <a:spcPts val="2292"/>
              </a:lnSpc>
              <a:buFont typeface="Arial"/>
              <a:buChar char="•"/>
            </a:pPr>
            <a:r>
              <a:rPr lang="en-US" sz="1637" b="1">
                <a:solidFill>
                  <a:srgbClr val="000000"/>
                </a:solidFill>
                <a:latin typeface="Poppins Medium"/>
                <a:ea typeface="Poppins Medium"/>
                <a:cs typeface="Poppins Medium"/>
                <a:sym typeface="Poppins Medium"/>
              </a:rPr>
              <a:t>Computer-Assisted Telephone Interviewing (CATI)</a:t>
            </a:r>
          </a:p>
          <a:p>
            <a:pPr marL="353503" lvl="1" indent="-176752" algn="ctr">
              <a:lnSpc>
                <a:spcPts val="2292"/>
              </a:lnSpc>
              <a:buFont typeface="Arial"/>
              <a:buChar char="•"/>
            </a:pPr>
            <a:r>
              <a:rPr lang="en-US" sz="1637" b="1">
                <a:solidFill>
                  <a:srgbClr val="000000"/>
                </a:solidFill>
                <a:latin typeface="Poppins Medium"/>
                <a:ea typeface="Poppins Medium"/>
                <a:cs typeface="Poppins Medium"/>
                <a:sym typeface="Poppins Medium"/>
              </a:rPr>
              <a:t>Qualitative Interviewing Research</a:t>
            </a:r>
          </a:p>
          <a:p>
            <a:pPr marL="353503" lvl="1" indent="-176752" algn="ctr">
              <a:lnSpc>
                <a:spcPts val="2292"/>
              </a:lnSpc>
              <a:buFont typeface="Arial"/>
              <a:buChar char="•"/>
            </a:pPr>
            <a:r>
              <a:rPr lang="en-US" sz="1637" b="1">
                <a:solidFill>
                  <a:srgbClr val="000000"/>
                </a:solidFill>
                <a:latin typeface="Poppins Medium"/>
                <a:ea typeface="Poppins Medium"/>
                <a:cs typeface="Poppins Medium"/>
                <a:sym typeface="Poppins Medium"/>
              </a:rPr>
              <a:t>Telephone Survey Panels</a:t>
            </a:r>
          </a:p>
          <a:p>
            <a:pPr algn="ctr">
              <a:lnSpc>
                <a:spcPts val="2292"/>
              </a:lnSpc>
              <a:spcBef>
                <a:spcPct val="0"/>
              </a:spcBef>
            </a:pPr>
            <a:endParaRPr lang="en-US" sz="1637" b="1">
              <a:solidFill>
                <a:srgbClr val="000000"/>
              </a:solidFill>
              <a:latin typeface="Poppins Medium"/>
              <a:ea typeface="Poppins Medium"/>
              <a:cs typeface="Poppins Medium"/>
              <a:sym typeface="Poppins Medium"/>
            </a:endParaRPr>
          </a:p>
        </p:txBody>
      </p:sp>
      <p:sp>
        <p:nvSpPr>
          <p:cNvPr id="25" name="TextBox 25"/>
          <p:cNvSpPr txBox="1"/>
          <p:nvPr/>
        </p:nvSpPr>
        <p:spPr>
          <a:xfrm>
            <a:off x="10061289" y="4941523"/>
            <a:ext cx="3574343"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TELEPHONE SURVEYS</a:t>
            </a:r>
          </a:p>
        </p:txBody>
      </p:sp>
      <p:sp>
        <p:nvSpPr>
          <p:cNvPr id="26" name="TextBox 26"/>
          <p:cNvSpPr txBox="1"/>
          <p:nvPr/>
        </p:nvSpPr>
        <p:spPr>
          <a:xfrm>
            <a:off x="14383859" y="5590968"/>
            <a:ext cx="3601515" cy="2376718"/>
          </a:xfrm>
          <a:prstGeom prst="rect">
            <a:avLst/>
          </a:prstGeom>
        </p:spPr>
        <p:txBody>
          <a:bodyPr lIns="0" tIns="0" rIns="0" bIns="0" rtlCol="0" anchor="t">
            <a:spAutoFit/>
          </a:bodyPr>
          <a:lstStyle/>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Mystery Shopping</a:t>
            </a:r>
          </a:p>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Telephone Mystery Shoppers</a:t>
            </a:r>
          </a:p>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Video Mystery Shopping</a:t>
            </a:r>
          </a:p>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Secret Shopper Network</a:t>
            </a:r>
          </a:p>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Store Audits</a:t>
            </a:r>
          </a:p>
          <a:p>
            <a:pPr marL="362370" lvl="1" indent="-181185" algn="l">
              <a:lnSpc>
                <a:spcPts val="2349"/>
              </a:lnSpc>
              <a:buFont typeface="Arial"/>
              <a:buChar char="•"/>
            </a:pPr>
            <a:r>
              <a:rPr lang="en-US" sz="1678" b="1">
                <a:solidFill>
                  <a:srgbClr val="000000"/>
                </a:solidFill>
                <a:latin typeface="Poppins Medium"/>
                <a:ea typeface="Poppins Medium"/>
                <a:cs typeface="Poppins Medium"/>
                <a:sym typeface="Poppins Medium"/>
              </a:rPr>
              <a:t>Store Census</a:t>
            </a:r>
          </a:p>
          <a:p>
            <a:pPr algn="l">
              <a:lnSpc>
                <a:spcPts val="2349"/>
              </a:lnSpc>
            </a:pPr>
            <a:endParaRPr lang="en-US" sz="1678" b="1">
              <a:solidFill>
                <a:srgbClr val="000000"/>
              </a:solidFill>
              <a:latin typeface="Poppins Medium"/>
              <a:ea typeface="Poppins Medium"/>
              <a:cs typeface="Poppins Medium"/>
              <a:sym typeface="Poppins Medium"/>
            </a:endParaRPr>
          </a:p>
          <a:p>
            <a:pPr algn="l">
              <a:lnSpc>
                <a:spcPts val="2349"/>
              </a:lnSpc>
              <a:spcBef>
                <a:spcPct val="0"/>
              </a:spcBef>
            </a:pPr>
            <a:endParaRPr lang="en-US" sz="1678" b="1">
              <a:solidFill>
                <a:srgbClr val="000000"/>
              </a:solidFill>
              <a:latin typeface="Poppins Medium"/>
              <a:ea typeface="Poppins Medium"/>
              <a:cs typeface="Poppins Medium"/>
              <a:sym typeface="Poppins Medium"/>
            </a:endParaRPr>
          </a:p>
        </p:txBody>
      </p:sp>
      <p:sp>
        <p:nvSpPr>
          <p:cNvPr id="27" name="TextBox 27"/>
          <p:cNvSpPr txBox="1"/>
          <p:nvPr/>
        </p:nvSpPr>
        <p:spPr>
          <a:xfrm>
            <a:off x="14195418" y="4897755"/>
            <a:ext cx="3574343"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MYSTERY SHOPPING</a:t>
            </a:r>
          </a:p>
        </p:txBody>
      </p:sp>
      <p:sp>
        <p:nvSpPr>
          <p:cNvPr id="28" name="TextBox 28"/>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sp>
        <p:nvSpPr>
          <p:cNvPr id="29" name="Freeform 29"/>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11">
              <a:alphaModFix amt="15000"/>
              <a:extLst>
                <a:ext uri="{96DAC541-7B7A-43D3-8B79-37D633B846F1}">
                  <asvg:svgBlip xmlns:asvg="http://schemas.microsoft.com/office/drawing/2016/SVG/main" r:embed="rId12"/>
                </a:ext>
              </a:extLst>
            </a:blip>
            <a:stretch>
              <a:fillRect/>
            </a:stretch>
          </a:blipFill>
        </p:spPr>
        <p:txBody>
          <a:bodyPr/>
          <a:lstStyle/>
          <a:p>
            <a:endParaRPr lang="en-KE"/>
          </a:p>
        </p:txBody>
      </p:sp>
      <p:grpSp>
        <p:nvGrpSpPr>
          <p:cNvPr id="33" name="Group 32">
            <a:extLst>
              <a:ext uri="{FF2B5EF4-FFF2-40B4-BE49-F238E27FC236}">
                <a16:creationId xmlns:a16="http://schemas.microsoft.com/office/drawing/2014/main" id="{51752EAC-79C9-9289-91AB-F35A6D767CE1}"/>
              </a:ext>
            </a:extLst>
          </p:cNvPr>
          <p:cNvGrpSpPr/>
          <p:nvPr/>
        </p:nvGrpSpPr>
        <p:grpSpPr>
          <a:xfrm>
            <a:off x="15925800" y="7700312"/>
            <a:ext cx="2133600" cy="2150832"/>
            <a:chOff x="15605045" y="7269462"/>
            <a:chExt cx="2743858" cy="2581682"/>
          </a:xfrm>
        </p:grpSpPr>
        <p:sp>
          <p:nvSpPr>
            <p:cNvPr id="34" name="Freeform 9">
              <a:extLst>
                <a:ext uri="{FF2B5EF4-FFF2-40B4-BE49-F238E27FC236}">
                  <a16:creationId xmlns:a16="http://schemas.microsoft.com/office/drawing/2014/main" id="{68A5E904-A68C-75F1-CA29-7699B64A4686}"/>
                </a:ext>
              </a:extLst>
            </p:cNvPr>
            <p:cNvSpPr/>
            <p:nvPr/>
          </p:nvSpPr>
          <p:spPr>
            <a:xfrm>
              <a:off x="15605045" y="7269462"/>
              <a:ext cx="2346558" cy="1821516"/>
            </a:xfrm>
            <a:custGeom>
              <a:avLst/>
              <a:gdLst/>
              <a:ahLst/>
              <a:cxnLst/>
              <a:rect l="l" t="t" r="r" b="b"/>
              <a:pathLst>
                <a:path w="2346558" h="1821516">
                  <a:moveTo>
                    <a:pt x="0" y="0"/>
                  </a:moveTo>
                  <a:lnTo>
                    <a:pt x="2346558" y="0"/>
                  </a:lnTo>
                  <a:lnTo>
                    <a:pt x="2346558" y="1821515"/>
                  </a:lnTo>
                  <a:lnTo>
                    <a:pt x="0" y="18215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KE"/>
            </a:p>
          </p:txBody>
        </p:sp>
        <p:sp>
          <p:nvSpPr>
            <p:cNvPr id="35" name="TextBox 10">
              <a:extLst>
                <a:ext uri="{FF2B5EF4-FFF2-40B4-BE49-F238E27FC236}">
                  <a16:creationId xmlns:a16="http://schemas.microsoft.com/office/drawing/2014/main" id="{F14B33CD-F679-697F-ADE4-83B3C78DE483}"/>
                </a:ext>
              </a:extLst>
            </p:cNvPr>
            <p:cNvSpPr txBox="1"/>
            <p:nvPr/>
          </p:nvSpPr>
          <p:spPr>
            <a:xfrm>
              <a:off x="15605045" y="9201150"/>
              <a:ext cx="2743858" cy="649994"/>
            </a:xfrm>
            <a:prstGeom prst="rect">
              <a:avLst/>
            </a:prstGeom>
          </p:spPr>
          <p:txBody>
            <a:bodyPr lIns="0" tIns="0" rIns="0" bIns="0" rtlCol="0" anchor="t">
              <a:spAutoFit/>
            </a:bodyPr>
            <a:lstStyle/>
            <a:p>
              <a:pPr algn="ctr">
                <a:lnSpc>
                  <a:spcPts val="2563"/>
                </a:lnSpc>
              </a:pPr>
              <a:r>
                <a:rPr lang="en-US" sz="1831" dirty="0">
                  <a:solidFill>
                    <a:srgbClr val="3675B1"/>
                  </a:solidFill>
                  <a:latin typeface="Liberation Sans"/>
                  <a:ea typeface="Liberation Sans"/>
                  <a:cs typeface="Liberation Sans"/>
                  <a:sym typeface="Liberation Sans"/>
                </a:rPr>
                <a:t>Of Research </a:t>
              </a:r>
              <a:r>
                <a:rPr lang="en-US" sz="1831" dirty="0" err="1">
                  <a:solidFill>
                    <a:srgbClr val="3675B1"/>
                  </a:solidFill>
                  <a:latin typeface="Liberation Sans"/>
                  <a:ea typeface="Liberation Sans"/>
                  <a:cs typeface="Liberation Sans"/>
                  <a:sym typeface="Liberation Sans"/>
                </a:rPr>
                <a:t>Exellence</a:t>
              </a:r>
              <a:endParaRPr lang="en-US" sz="1831" dirty="0">
                <a:solidFill>
                  <a:srgbClr val="3675B1"/>
                </a:solidFill>
                <a:latin typeface="Liberation Sans"/>
                <a:ea typeface="Liberation Sans"/>
                <a:cs typeface="Liberation Sans"/>
                <a:sym typeface="Liberation Sans"/>
              </a:endParaRPr>
            </a:p>
            <a:p>
              <a:pPr algn="ctr">
                <a:lnSpc>
                  <a:spcPts val="2563"/>
                </a:lnSpc>
                <a:spcBef>
                  <a:spcPct val="0"/>
                </a:spcBef>
              </a:pPr>
              <a:endParaRPr lang="en-US" sz="1831" dirty="0">
                <a:solidFill>
                  <a:srgbClr val="3675B1"/>
                </a:solidFill>
                <a:latin typeface="Liberation Sans"/>
                <a:ea typeface="Liberation Sans"/>
                <a:cs typeface="Liberation Sans"/>
                <a:sym typeface="Liberation Sans"/>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7444" b="-37444"/>
            </a:stretch>
          </a:blipFill>
        </p:spPr>
        <p:txBody>
          <a:bodyPr/>
          <a:lstStyle/>
          <a:p>
            <a:endParaRPr lang="en-KE"/>
          </a:p>
        </p:txBody>
      </p:sp>
      <p:sp>
        <p:nvSpPr>
          <p:cNvPr id="3" name="AutoShape 3"/>
          <p:cNvSpPr/>
          <p:nvPr/>
        </p:nvSpPr>
        <p:spPr>
          <a:xfrm>
            <a:off x="3432817" y="5974129"/>
            <a:ext cx="2859555" cy="0"/>
          </a:xfrm>
          <a:prstGeom prst="line">
            <a:avLst/>
          </a:prstGeom>
          <a:ln w="38100" cap="flat">
            <a:solidFill>
              <a:srgbClr val="00AEEF"/>
            </a:solidFill>
            <a:prstDash val="solid"/>
            <a:headEnd type="none" w="sm" len="sm"/>
            <a:tailEnd type="arrow" w="med" len="sm"/>
          </a:ln>
        </p:spPr>
        <p:txBody>
          <a:bodyPr/>
          <a:lstStyle/>
          <a:p>
            <a:endParaRPr lang="en-KE"/>
          </a:p>
        </p:txBody>
      </p:sp>
      <p:sp>
        <p:nvSpPr>
          <p:cNvPr id="4" name="AutoShape 4"/>
          <p:cNvSpPr/>
          <p:nvPr/>
        </p:nvSpPr>
        <p:spPr>
          <a:xfrm>
            <a:off x="7714144" y="5974129"/>
            <a:ext cx="2859555" cy="0"/>
          </a:xfrm>
          <a:prstGeom prst="line">
            <a:avLst/>
          </a:prstGeom>
          <a:ln w="38100" cap="flat">
            <a:solidFill>
              <a:srgbClr val="00AEEF"/>
            </a:solidFill>
            <a:prstDash val="solid"/>
            <a:headEnd type="none" w="sm" len="sm"/>
            <a:tailEnd type="arrow" w="med" len="sm"/>
          </a:ln>
        </p:spPr>
        <p:txBody>
          <a:bodyPr/>
          <a:lstStyle/>
          <a:p>
            <a:endParaRPr lang="en-KE"/>
          </a:p>
        </p:txBody>
      </p:sp>
      <p:sp>
        <p:nvSpPr>
          <p:cNvPr id="5" name="Freeform 5"/>
          <p:cNvSpPr/>
          <p:nvPr/>
        </p:nvSpPr>
        <p:spPr>
          <a:xfrm>
            <a:off x="2317041" y="5588643"/>
            <a:ext cx="809073" cy="809073"/>
          </a:xfrm>
          <a:custGeom>
            <a:avLst/>
            <a:gdLst/>
            <a:ahLst/>
            <a:cxnLst/>
            <a:rect l="l" t="t" r="r" b="b"/>
            <a:pathLst>
              <a:path w="809073" h="809073">
                <a:moveTo>
                  <a:pt x="0" y="0"/>
                </a:moveTo>
                <a:lnTo>
                  <a:pt x="809073" y="0"/>
                </a:lnTo>
                <a:lnTo>
                  <a:pt x="809073" y="809073"/>
                </a:lnTo>
                <a:lnTo>
                  <a:pt x="0" y="809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KE"/>
          </a:p>
        </p:txBody>
      </p:sp>
      <p:sp>
        <p:nvSpPr>
          <p:cNvPr id="6" name="Freeform 6"/>
          <p:cNvSpPr/>
          <p:nvPr/>
        </p:nvSpPr>
        <p:spPr>
          <a:xfrm>
            <a:off x="10879696" y="5588643"/>
            <a:ext cx="809073" cy="809073"/>
          </a:xfrm>
          <a:custGeom>
            <a:avLst/>
            <a:gdLst/>
            <a:ahLst/>
            <a:cxnLst/>
            <a:rect l="l" t="t" r="r" b="b"/>
            <a:pathLst>
              <a:path w="809073" h="809073">
                <a:moveTo>
                  <a:pt x="0" y="0"/>
                </a:moveTo>
                <a:lnTo>
                  <a:pt x="809073" y="0"/>
                </a:lnTo>
                <a:lnTo>
                  <a:pt x="809073" y="809073"/>
                </a:lnTo>
                <a:lnTo>
                  <a:pt x="0" y="809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KE"/>
          </a:p>
        </p:txBody>
      </p:sp>
      <p:sp>
        <p:nvSpPr>
          <p:cNvPr id="7" name="Freeform 7"/>
          <p:cNvSpPr/>
          <p:nvPr/>
        </p:nvSpPr>
        <p:spPr>
          <a:xfrm>
            <a:off x="6599074" y="5588643"/>
            <a:ext cx="809073" cy="809073"/>
          </a:xfrm>
          <a:custGeom>
            <a:avLst/>
            <a:gdLst/>
            <a:ahLst/>
            <a:cxnLst/>
            <a:rect l="l" t="t" r="r" b="b"/>
            <a:pathLst>
              <a:path w="809073" h="809073">
                <a:moveTo>
                  <a:pt x="0" y="0"/>
                </a:moveTo>
                <a:lnTo>
                  <a:pt x="809073" y="0"/>
                </a:lnTo>
                <a:lnTo>
                  <a:pt x="809073" y="809073"/>
                </a:lnTo>
                <a:lnTo>
                  <a:pt x="0" y="809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KE"/>
          </a:p>
        </p:txBody>
      </p:sp>
      <p:sp>
        <p:nvSpPr>
          <p:cNvPr id="8" name="Freeform 8"/>
          <p:cNvSpPr/>
          <p:nvPr/>
        </p:nvSpPr>
        <p:spPr>
          <a:xfrm>
            <a:off x="15161729" y="5588643"/>
            <a:ext cx="809073" cy="809073"/>
          </a:xfrm>
          <a:custGeom>
            <a:avLst/>
            <a:gdLst/>
            <a:ahLst/>
            <a:cxnLst/>
            <a:rect l="l" t="t" r="r" b="b"/>
            <a:pathLst>
              <a:path w="809073" h="809073">
                <a:moveTo>
                  <a:pt x="0" y="0"/>
                </a:moveTo>
                <a:lnTo>
                  <a:pt x="809072" y="0"/>
                </a:lnTo>
                <a:lnTo>
                  <a:pt x="809072" y="809073"/>
                </a:lnTo>
                <a:lnTo>
                  <a:pt x="0" y="809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KE"/>
          </a:p>
        </p:txBody>
      </p:sp>
      <p:sp>
        <p:nvSpPr>
          <p:cNvPr id="9" name="AutoShape 9"/>
          <p:cNvSpPr/>
          <p:nvPr/>
        </p:nvSpPr>
        <p:spPr>
          <a:xfrm>
            <a:off x="11995471" y="5974129"/>
            <a:ext cx="2859555" cy="0"/>
          </a:xfrm>
          <a:prstGeom prst="line">
            <a:avLst/>
          </a:prstGeom>
          <a:ln w="38100" cap="flat">
            <a:solidFill>
              <a:srgbClr val="00AEEF"/>
            </a:solidFill>
            <a:prstDash val="solid"/>
            <a:headEnd type="none" w="sm" len="sm"/>
            <a:tailEnd type="arrow" w="med" len="sm"/>
          </a:ln>
        </p:spPr>
        <p:txBody>
          <a:bodyPr/>
          <a:lstStyle/>
          <a:p>
            <a:endParaRPr lang="en-KE"/>
          </a:p>
        </p:txBody>
      </p:sp>
      <p:grpSp>
        <p:nvGrpSpPr>
          <p:cNvPr id="10" name="Group 10"/>
          <p:cNvGrpSpPr/>
          <p:nvPr/>
        </p:nvGrpSpPr>
        <p:grpSpPr>
          <a:xfrm>
            <a:off x="-1593056" y="7838339"/>
            <a:ext cx="21474113" cy="3161426"/>
            <a:chOff x="0" y="0"/>
            <a:chExt cx="5655733" cy="832639"/>
          </a:xfrm>
        </p:grpSpPr>
        <p:sp>
          <p:nvSpPr>
            <p:cNvPr id="11" name="Freeform 11"/>
            <p:cNvSpPr/>
            <p:nvPr/>
          </p:nvSpPr>
          <p:spPr>
            <a:xfrm>
              <a:off x="0" y="0"/>
              <a:ext cx="5655733" cy="832639"/>
            </a:xfrm>
            <a:custGeom>
              <a:avLst/>
              <a:gdLst/>
              <a:ahLst/>
              <a:cxnLst/>
              <a:rect l="l" t="t" r="r" b="b"/>
              <a:pathLst>
                <a:path w="5655733" h="832639">
                  <a:moveTo>
                    <a:pt x="0" y="0"/>
                  </a:moveTo>
                  <a:lnTo>
                    <a:pt x="5655733" y="0"/>
                  </a:lnTo>
                  <a:lnTo>
                    <a:pt x="5655733" y="832639"/>
                  </a:lnTo>
                  <a:lnTo>
                    <a:pt x="0" y="832639"/>
                  </a:lnTo>
                  <a:close/>
                </a:path>
              </a:pathLst>
            </a:custGeom>
            <a:solidFill>
              <a:srgbClr val="00AEEF">
                <a:alpha val="30980"/>
              </a:srgbClr>
            </a:solidFill>
          </p:spPr>
          <p:txBody>
            <a:bodyPr/>
            <a:lstStyle/>
            <a:p>
              <a:endParaRPr lang="en-KE"/>
            </a:p>
          </p:txBody>
        </p:sp>
        <p:sp>
          <p:nvSpPr>
            <p:cNvPr id="12" name="TextBox 12"/>
            <p:cNvSpPr txBox="1"/>
            <p:nvPr/>
          </p:nvSpPr>
          <p:spPr>
            <a:xfrm>
              <a:off x="0" y="-38100"/>
              <a:ext cx="5655733" cy="870739"/>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7">
              <a:alphaModFix amt="15000"/>
              <a:extLst>
                <a:ext uri="{96DAC541-7B7A-43D3-8B79-37D633B846F1}">
                  <asvg:svgBlip xmlns:asvg="http://schemas.microsoft.com/office/drawing/2016/SVG/main" r:embed="rId8"/>
                </a:ext>
              </a:extLst>
            </a:blip>
            <a:stretch>
              <a:fillRect/>
            </a:stretch>
          </a:blipFill>
        </p:spPr>
        <p:txBody>
          <a:bodyPr/>
          <a:lstStyle/>
          <a:p>
            <a:endParaRPr lang="en-KE"/>
          </a:p>
        </p:txBody>
      </p:sp>
      <p:sp>
        <p:nvSpPr>
          <p:cNvPr id="14" name="TextBox 14"/>
          <p:cNvSpPr txBox="1"/>
          <p:nvPr/>
        </p:nvSpPr>
        <p:spPr>
          <a:xfrm>
            <a:off x="13752110" y="6692209"/>
            <a:ext cx="3647360" cy="463247"/>
          </a:xfrm>
          <a:prstGeom prst="rect">
            <a:avLst/>
          </a:prstGeom>
        </p:spPr>
        <p:txBody>
          <a:bodyPr lIns="0" tIns="0" rIns="0" bIns="0" rtlCol="0" anchor="t">
            <a:spAutoFit/>
          </a:bodyPr>
          <a:lstStyle/>
          <a:p>
            <a:pPr algn="ctr">
              <a:lnSpc>
                <a:spcPts val="3667"/>
              </a:lnSpc>
            </a:pPr>
            <a:r>
              <a:rPr lang="en-US" sz="3056" b="1">
                <a:solidFill>
                  <a:srgbClr val="000000"/>
                </a:solidFill>
                <a:latin typeface="Aileron Bold"/>
                <a:ea typeface="Aileron Bold"/>
                <a:cs typeface="Aileron Bold"/>
                <a:sym typeface="Aileron Bold"/>
              </a:rPr>
              <a:t>Right on Time</a:t>
            </a:r>
          </a:p>
        </p:txBody>
      </p:sp>
      <p:grpSp>
        <p:nvGrpSpPr>
          <p:cNvPr id="15" name="Group 15"/>
          <p:cNvGrpSpPr/>
          <p:nvPr/>
        </p:nvGrpSpPr>
        <p:grpSpPr>
          <a:xfrm>
            <a:off x="11995471" y="-150567"/>
            <a:ext cx="6501136" cy="3877383"/>
            <a:chOff x="0" y="0"/>
            <a:chExt cx="1171162" cy="698500"/>
          </a:xfrm>
        </p:grpSpPr>
        <p:sp>
          <p:nvSpPr>
            <p:cNvPr id="16" name="Freeform 16"/>
            <p:cNvSpPr/>
            <p:nvPr/>
          </p:nvSpPr>
          <p:spPr>
            <a:xfrm>
              <a:off x="0" y="0"/>
              <a:ext cx="1171162" cy="698500"/>
            </a:xfrm>
            <a:custGeom>
              <a:avLst/>
              <a:gdLst/>
              <a:ahLst/>
              <a:cxnLst/>
              <a:rect l="l" t="t" r="r" b="b"/>
              <a:pathLst>
                <a:path w="1171162" h="698500">
                  <a:moveTo>
                    <a:pt x="1171162" y="349250"/>
                  </a:moveTo>
                  <a:lnTo>
                    <a:pt x="967962" y="698500"/>
                  </a:lnTo>
                  <a:lnTo>
                    <a:pt x="203200" y="698500"/>
                  </a:lnTo>
                  <a:lnTo>
                    <a:pt x="0" y="349250"/>
                  </a:lnTo>
                  <a:lnTo>
                    <a:pt x="203200" y="0"/>
                  </a:lnTo>
                  <a:lnTo>
                    <a:pt x="967962" y="0"/>
                  </a:lnTo>
                  <a:lnTo>
                    <a:pt x="1171162" y="349250"/>
                  </a:lnTo>
                  <a:close/>
                </a:path>
              </a:pathLst>
            </a:custGeom>
            <a:solidFill>
              <a:srgbClr val="FFFFFF"/>
            </a:solidFill>
            <a:ln w="104775" cap="sq">
              <a:solidFill>
                <a:srgbClr val="135044"/>
              </a:solidFill>
              <a:prstDash val="solid"/>
              <a:miter/>
            </a:ln>
          </p:spPr>
          <p:txBody>
            <a:bodyPr/>
            <a:lstStyle/>
            <a:p>
              <a:endParaRPr lang="en-KE"/>
            </a:p>
          </p:txBody>
        </p:sp>
        <p:sp>
          <p:nvSpPr>
            <p:cNvPr id="17" name="TextBox 17"/>
            <p:cNvSpPr txBox="1"/>
            <p:nvPr/>
          </p:nvSpPr>
          <p:spPr>
            <a:xfrm>
              <a:off x="114300" y="-38100"/>
              <a:ext cx="942562" cy="736600"/>
            </a:xfrm>
            <a:prstGeom prst="rect">
              <a:avLst/>
            </a:prstGeom>
          </p:spPr>
          <p:txBody>
            <a:bodyPr lIns="47541" tIns="47541" rIns="47541" bIns="47541" rtlCol="0" anchor="ctr"/>
            <a:lstStyle/>
            <a:p>
              <a:pPr algn="ctr">
                <a:lnSpc>
                  <a:spcPts val="2659"/>
                </a:lnSpc>
                <a:spcBef>
                  <a:spcPct val="0"/>
                </a:spcBef>
              </a:pPr>
              <a:endParaRPr/>
            </a:p>
          </p:txBody>
        </p:sp>
      </p:grpSp>
      <p:grpSp>
        <p:nvGrpSpPr>
          <p:cNvPr id="18" name="Group 18"/>
          <p:cNvGrpSpPr/>
          <p:nvPr/>
        </p:nvGrpSpPr>
        <p:grpSpPr>
          <a:xfrm>
            <a:off x="16910566" y="-1767553"/>
            <a:ext cx="5847907" cy="5025545"/>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AEEF"/>
            </a:solidFill>
          </p:spPr>
          <p:txBody>
            <a:bodyPr/>
            <a:lstStyle/>
            <a:p>
              <a:endParaRPr lang="en-KE"/>
            </a:p>
          </p:txBody>
        </p:sp>
        <p:sp>
          <p:nvSpPr>
            <p:cNvPr id="20" name="TextBox 20"/>
            <p:cNvSpPr txBox="1"/>
            <p:nvPr/>
          </p:nvSpPr>
          <p:spPr>
            <a:xfrm>
              <a:off x="114300" y="-38100"/>
              <a:ext cx="584200" cy="736600"/>
            </a:xfrm>
            <a:prstGeom prst="rect">
              <a:avLst/>
            </a:prstGeom>
          </p:spPr>
          <p:txBody>
            <a:bodyPr lIns="31978" tIns="31978" rIns="31978" bIns="31978" rtlCol="0" anchor="ctr"/>
            <a:lstStyle/>
            <a:p>
              <a:pPr algn="ctr">
                <a:lnSpc>
                  <a:spcPts val="2659"/>
                </a:lnSpc>
                <a:spcBef>
                  <a:spcPct val="0"/>
                </a:spcBef>
              </a:pPr>
              <a:endParaRPr/>
            </a:p>
          </p:txBody>
        </p:sp>
      </p:grpSp>
      <p:grpSp>
        <p:nvGrpSpPr>
          <p:cNvPr id="21" name="Group 21"/>
          <p:cNvGrpSpPr/>
          <p:nvPr/>
        </p:nvGrpSpPr>
        <p:grpSpPr>
          <a:xfrm>
            <a:off x="16910566" y="1687867"/>
            <a:ext cx="5847907" cy="5025545"/>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KE"/>
            </a:p>
          </p:txBody>
        </p:sp>
        <p:sp>
          <p:nvSpPr>
            <p:cNvPr id="23" name="TextBox 23"/>
            <p:cNvSpPr txBox="1"/>
            <p:nvPr/>
          </p:nvSpPr>
          <p:spPr>
            <a:xfrm>
              <a:off x="114300" y="-38100"/>
              <a:ext cx="584200" cy="736600"/>
            </a:xfrm>
            <a:prstGeom prst="rect">
              <a:avLst/>
            </a:prstGeom>
          </p:spPr>
          <p:txBody>
            <a:bodyPr lIns="31978" tIns="31978" rIns="31978" bIns="31978" rtlCol="0" anchor="ctr"/>
            <a:lstStyle/>
            <a:p>
              <a:pPr algn="ctr">
                <a:lnSpc>
                  <a:spcPts val="2659"/>
                </a:lnSpc>
                <a:spcBef>
                  <a:spcPct val="0"/>
                </a:spcBef>
              </a:pPr>
              <a:endParaRPr/>
            </a:p>
          </p:txBody>
        </p:sp>
      </p:grpSp>
      <p:grpSp>
        <p:nvGrpSpPr>
          <p:cNvPr id="24" name="Group 24"/>
          <p:cNvGrpSpPr/>
          <p:nvPr/>
        </p:nvGrpSpPr>
        <p:grpSpPr>
          <a:xfrm>
            <a:off x="17369545" y="2172808"/>
            <a:ext cx="4484078" cy="3853504"/>
            <a:chOff x="0" y="0"/>
            <a:chExt cx="812800" cy="698500"/>
          </a:xfrm>
        </p:grpSpPr>
        <p:sp>
          <p:nvSpPr>
            <p:cNvPr id="25" name="Freeform 2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04775" cap="sq">
              <a:solidFill>
                <a:srgbClr val="43A46F"/>
              </a:solidFill>
              <a:prstDash val="solid"/>
              <a:miter/>
            </a:ln>
          </p:spPr>
          <p:txBody>
            <a:bodyPr/>
            <a:lstStyle/>
            <a:p>
              <a:endParaRPr lang="en-KE"/>
            </a:p>
          </p:txBody>
        </p:sp>
        <p:sp>
          <p:nvSpPr>
            <p:cNvPr id="26" name="TextBox 26"/>
            <p:cNvSpPr txBox="1"/>
            <p:nvPr/>
          </p:nvSpPr>
          <p:spPr>
            <a:xfrm>
              <a:off x="114300" y="-38100"/>
              <a:ext cx="584200" cy="736600"/>
            </a:xfrm>
            <a:prstGeom prst="rect">
              <a:avLst/>
            </a:prstGeom>
          </p:spPr>
          <p:txBody>
            <a:bodyPr lIns="47541" tIns="47541" rIns="47541" bIns="47541" rtlCol="0" anchor="ctr"/>
            <a:lstStyle/>
            <a:p>
              <a:pPr algn="ctr">
                <a:lnSpc>
                  <a:spcPts val="2659"/>
                </a:lnSpc>
                <a:spcBef>
                  <a:spcPct val="0"/>
                </a:spcBef>
              </a:pPr>
              <a:endParaRPr/>
            </a:p>
          </p:txBody>
        </p:sp>
      </p:grpSp>
      <p:sp>
        <p:nvSpPr>
          <p:cNvPr id="27" name="AutoShape 27"/>
          <p:cNvSpPr/>
          <p:nvPr/>
        </p:nvSpPr>
        <p:spPr>
          <a:xfrm>
            <a:off x="-2881730" y="10083504"/>
            <a:ext cx="24051460" cy="0"/>
          </a:xfrm>
          <a:prstGeom prst="line">
            <a:avLst/>
          </a:prstGeom>
          <a:ln w="57150" cap="flat">
            <a:solidFill>
              <a:srgbClr val="0F75BC"/>
            </a:solidFill>
            <a:prstDash val="solid"/>
            <a:headEnd type="none" w="sm" len="sm"/>
            <a:tailEnd type="none" w="sm" len="sm"/>
          </a:ln>
        </p:spPr>
        <p:txBody>
          <a:bodyPr/>
          <a:lstStyle/>
          <a:p>
            <a:endParaRPr lang="en-KE"/>
          </a:p>
        </p:txBody>
      </p:sp>
      <p:sp>
        <p:nvSpPr>
          <p:cNvPr id="28" name="TextBox 28"/>
          <p:cNvSpPr txBox="1"/>
          <p:nvPr/>
        </p:nvSpPr>
        <p:spPr>
          <a:xfrm>
            <a:off x="678976" y="6692209"/>
            <a:ext cx="4104253" cy="463247"/>
          </a:xfrm>
          <a:prstGeom prst="rect">
            <a:avLst/>
          </a:prstGeom>
        </p:spPr>
        <p:txBody>
          <a:bodyPr lIns="0" tIns="0" rIns="0" bIns="0" rtlCol="0" anchor="t">
            <a:spAutoFit/>
          </a:bodyPr>
          <a:lstStyle/>
          <a:p>
            <a:pPr algn="ctr">
              <a:lnSpc>
                <a:spcPts val="3667"/>
              </a:lnSpc>
            </a:pPr>
            <a:r>
              <a:rPr lang="en-US" sz="3056" b="1">
                <a:solidFill>
                  <a:srgbClr val="000000"/>
                </a:solidFill>
                <a:latin typeface="Aileron Bold"/>
                <a:ea typeface="Aileron Bold"/>
                <a:cs typeface="Aileron Bold"/>
                <a:sym typeface="Aileron Bold"/>
              </a:rPr>
              <a:t>Right Values</a:t>
            </a:r>
          </a:p>
        </p:txBody>
      </p:sp>
      <p:sp>
        <p:nvSpPr>
          <p:cNvPr id="29" name="TextBox 29"/>
          <p:cNvSpPr txBox="1"/>
          <p:nvPr/>
        </p:nvSpPr>
        <p:spPr>
          <a:xfrm>
            <a:off x="9470235" y="6692209"/>
            <a:ext cx="3647045" cy="463247"/>
          </a:xfrm>
          <a:prstGeom prst="rect">
            <a:avLst/>
          </a:prstGeom>
        </p:spPr>
        <p:txBody>
          <a:bodyPr lIns="0" tIns="0" rIns="0" bIns="0" rtlCol="0" anchor="t">
            <a:spAutoFit/>
          </a:bodyPr>
          <a:lstStyle/>
          <a:p>
            <a:pPr algn="ctr">
              <a:lnSpc>
                <a:spcPts val="3667"/>
              </a:lnSpc>
            </a:pPr>
            <a:r>
              <a:rPr lang="en-US" sz="3056" b="1">
                <a:solidFill>
                  <a:srgbClr val="000000"/>
                </a:solidFill>
                <a:latin typeface="Aileron Bold"/>
                <a:ea typeface="Aileron Bold"/>
                <a:cs typeface="Aileron Bold"/>
                <a:sym typeface="Aileron Bold"/>
              </a:rPr>
              <a:t>Right Budget</a:t>
            </a:r>
          </a:p>
        </p:txBody>
      </p:sp>
      <p:sp>
        <p:nvSpPr>
          <p:cNvPr id="30" name="TextBox 30"/>
          <p:cNvSpPr txBox="1"/>
          <p:nvPr/>
        </p:nvSpPr>
        <p:spPr>
          <a:xfrm>
            <a:off x="5189456" y="6692209"/>
            <a:ext cx="3647360" cy="463247"/>
          </a:xfrm>
          <a:prstGeom prst="rect">
            <a:avLst/>
          </a:prstGeom>
        </p:spPr>
        <p:txBody>
          <a:bodyPr lIns="0" tIns="0" rIns="0" bIns="0" rtlCol="0" anchor="t">
            <a:spAutoFit/>
          </a:bodyPr>
          <a:lstStyle/>
          <a:p>
            <a:pPr algn="ctr">
              <a:lnSpc>
                <a:spcPts val="3667"/>
              </a:lnSpc>
            </a:pPr>
            <a:r>
              <a:rPr lang="en-US" sz="3056" b="1">
                <a:solidFill>
                  <a:srgbClr val="000000"/>
                </a:solidFill>
                <a:latin typeface="Aileron Bold"/>
                <a:ea typeface="Aileron Bold"/>
                <a:cs typeface="Aileron Bold"/>
                <a:sym typeface="Aileron Bold"/>
              </a:rPr>
              <a:t>Right Position</a:t>
            </a:r>
          </a:p>
        </p:txBody>
      </p:sp>
      <p:sp>
        <p:nvSpPr>
          <p:cNvPr id="31" name="TextBox 31"/>
          <p:cNvSpPr txBox="1"/>
          <p:nvPr/>
        </p:nvSpPr>
        <p:spPr>
          <a:xfrm>
            <a:off x="898055" y="7825105"/>
            <a:ext cx="3647045" cy="2357120"/>
          </a:xfrm>
          <a:prstGeom prst="rect">
            <a:avLst/>
          </a:prstGeom>
        </p:spPr>
        <p:txBody>
          <a:bodyPr lIns="0" tIns="0" rIns="0" bIns="0" rtlCol="0" anchor="t">
            <a:spAutoFit/>
          </a:bodyPr>
          <a:lstStyle/>
          <a:p>
            <a:pPr algn="just">
              <a:lnSpc>
                <a:spcPts val="2379"/>
              </a:lnSpc>
            </a:pPr>
            <a:r>
              <a:rPr lang="en-US" sz="1699">
                <a:solidFill>
                  <a:srgbClr val="000000"/>
                </a:solidFill>
                <a:latin typeface="Aileron"/>
                <a:ea typeface="Aileron"/>
                <a:cs typeface="Aileron"/>
                <a:sym typeface="Aileron"/>
              </a:rPr>
              <a:t>Afrovas is committed to truth, accuracy and objectivity in proposing, designing, performing, evaluating and reporting of research. We tell it as it is so you make decisions from a well informed position.</a:t>
            </a:r>
          </a:p>
          <a:p>
            <a:pPr algn="just">
              <a:lnSpc>
                <a:spcPts val="2379"/>
              </a:lnSpc>
            </a:pPr>
            <a:endParaRPr lang="en-US" sz="1699">
              <a:solidFill>
                <a:srgbClr val="000000"/>
              </a:solidFill>
              <a:latin typeface="Aileron"/>
              <a:ea typeface="Aileron"/>
              <a:cs typeface="Aileron"/>
              <a:sym typeface="Aileron"/>
            </a:endParaRPr>
          </a:p>
        </p:txBody>
      </p:sp>
      <p:sp>
        <p:nvSpPr>
          <p:cNvPr id="32" name="TextBox 32"/>
          <p:cNvSpPr txBox="1"/>
          <p:nvPr/>
        </p:nvSpPr>
        <p:spPr>
          <a:xfrm>
            <a:off x="9460710" y="7812681"/>
            <a:ext cx="3853223" cy="2357120"/>
          </a:xfrm>
          <a:prstGeom prst="rect">
            <a:avLst/>
          </a:prstGeom>
        </p:spPr>
        <p:txBody>
          <a:bodyPr lIns="0" tIns="0" rIns="0" bIns="0" rtlCol="0" anchor="t">
            <a:spAutoFit/>
          </a:bodyPr>
          <a:lstStyle/>
          <a:p>
            <a:pPr algn="just">
              <a:lnSpc>
                <a:spcPts val="2379"/>
              </a:lnSpc>
            </a:pPr>
            <a:r>
              <a:rPr lang="en-US" sz="1699">
                <a:solidFill>
                  <a:srgbClr val="000000"/>
                </a:solidFill>
                <a:latin typeface="Aileron"/>
                <a:ea typeface="Aileron"/>
                <a:cs typeface="Aileron"/>
                <a:sym typeface="Aileron"/>
              </a:rPr>
              <a:t>We work directly with our teams on the ground to ensure we avoid marginal layers which enables our partners to get the true bare cost of working in Africa. With us you will realise that Africa is the most affordable region in the world, and that applies to its quality research too.</a:t>
            </a:r>
          </a:p>
          <a:p>
            <a:pPr algn="just">
              <a:lnSpc>
                <a:spcPts val="2379"/>
              </a:lnSpc>
            </a:pPr>
            <a:endParaRPr lang="en-US" sz="1699">
              <a:solidFill>
                <a:srgbClr val="000000"/>
              </a:solidFill>
              <a:latin typeface="Aileron"/>
              <a:ea typeface="Aileron"/>
              <a:cs typeface="Aileron"/>
              <a:sym typeface="Aileron"/>
            </a:endParaRPr>
          </a:p>
        </p:txBody>
      </p:sp>
      <p:sp>
        <p:nvSpPr>
          <p:cNvPr id="33" name="TextBox 33"/>
          <p:cNvSpPr txBox="1"/>
          <p:nvPr/>
        </p:nvSpPr>
        <p:spPr>
          <a:xfrm>
            <a:off x="5180088" y="7800239"/>
            <a:ext cx="3851997" cy="2357120"/>
          </a:xfrm>
          <a:prstGeom prst="rect">
            <a:avLst/>
          </a:prstGeom>
        </p:spPr>
        <p:txBody>
          <a:bodyPr lIns="0" tIns="0" rIns="0" bIns="0" rtlCol="0" anchor="t">
            <a:spAutoFit/>
          </a:bodyPr>
          <a:lstStyle/>
          <a:p>
            <a:pPr algn="just">
              <a:lnSpc>
                <a:spcPts val="2379"/>
              </a:lnSpc>
            </a:pPr>
            <a:r>
              <a:rPr lang="en-US" sz="1699">
                <a:solidFill>
                  <a:srgbClr val="000000"/>
                </a:solidFill>
                <a:latin typeface="Aileron"/>
                <a:ea typeface="Aileron"/>
                <a:cs typeface="Aileron"/>
                <a:sym typeface="Aileron"/>
              </a:rPr>
              <a:t>We train, and build an extensive network of experienced native field operators in every market we operate. We thus provide a single roof command center for running field operations to including the most isolated parts of the Sub-Saharan Africa.</a:t>
            </a:r>
          </a:p>
          <a:p>
            <a:pPr algn="just">
              <a:lnSpc>
                <a:spcPts val="2379"/>
              </a:lnSpc>
            </a:pPr>
            <a:endParaRPr lang="en-US" sz="1699">
              <a:solidFill>
                <a:srgbClr val="000000"/>
              </a:solidFill>
              <a:latin typeface="Aileron"/>
              <a:ea typeface="Aileron"/>
              <a:cs typeface="Aileron"/>
              <a:sym typeface="Aileron"/>
            </a:endParaRPr>
          </a:p>
        </p:txBody>
      </p:sp>
      <p:sp>
        <p:nvSpPr>
          <p:cNvPr id="34" name="TextBox 34"/>
          <p:cNvSpPr txBox="1"/>
          <p:nvPr/>
        </p:nvSpPr>
        <p:spPr>
          <a:xfrm>
            <a:off x="13742742" y="7800239"/>
            <a:ext cx="3647045" cy="2061845"/>
          </a:xfrm>
          <a:prstGeom prst="rect">
            <a:avLst/>
          </a:prstGeom>
        </p:spPr>
        <p:txBody>
          <a:bodyPr lIns="0" tIns="0" rIns="0" bIns="0" rtlCol="0" anchor="t">
            <a:spAutoFit/>
          </a:bodyPr>
          <a:lstStyle/>
          <a:p>
            <a:pPr algn="just">
              <a:lnSpc>
                <a:spcPts val="2379"/>
              </a:lnSpc>
            </a:pPr>
            <a:r>
              <a:rPr lang="en-US" sz="1699">
                <a:solidFill>
                  <a:srgbClr val="000000"/>
                </a:solidFill>
                <a:latin typeface="Aileron"/>
                <a:ea typeface="Aileron"/>
                <a:cs typeface="Aileron"/>
                <a:sym typeface="Aileron"/>
              </a:rPr>
              <a:t>We believe that all research has a time-specific purpose.For this reason we go out of the comfort zone to the very limits and ensure that data is availed as soon as requested. Yes we do Overnight Qual too.</a:t>
            </a:r>
          </a:p>
          <a:p>
            <a:pPr algn="just">
              <a:lnSpc>
                <a:spcPts val="2379"/>
              </a:lnSpc>
            </a:pPr>
            <a:endParaRPr lang="en-US" sz="1699">
              <a:solidFill>
                <a:srgbClr val="000000"/>
              </a:solidFill>
              <a:latin typeface="Aileron"/>
              <a:ea typeface="Aileron"/>
              <a:cs typeface="Aileron"/>
              <a:sym typeface="Aileron"/>
            </a:endParaRPr>
          </a:p>
        </p:txBody>
      </p:sp>
      <p:sp>
        <p:nvSpPr>
          <p:cNvPr id="35" name="TextBox 35"/>
          <p:cNvSpPr txBox="1"/>
          <p:nvPr/>
        </p:nvSpPr>
        <p:spPr>
          <a:xfrm>
            <a:off x="1028700" y="2695320"/>
            <a:ext cx="5155609" cy="912114"/>
          </a:xfrm>
          <a:prstGeom prst="rect">
            <a:avLst/>
          </a:prstGeom>
        </p:spPr>
        <p:txBody>
          <a:bodyPr lIns="0" tIns="0" rIns="0" bIns="0" rtlCol="0" anchor="t">
            <a:spAutoFit/>
          </a:bodyPr>
          <a:lstStyle/>
          <a:p>
            <a:pPr algn="l">
              <a:lnSpc>
                <a:spcPts val="6408"/>
              </a:lnSpc>
            </a:pPr>
            <a:r>
              <a:rPr lang="en-US" sz="7200" b="1">
                <a:solidFill>
                  <a:srgbClr val="3BB54C"/>
                </a:solidFill>
                <a:latin typeface="Liberation Sans Bold"/>
                <a:ea typeface="Liberation Sans Bold"/>
                <a:cs typeface="Liberation Sans Bold"/>
                <a:sym typeface="Liberation Sans Bold"/>
              </a:rPr>
              <a:t>WHY US? </a:t>
            </a:r>
          </a:p>
        </p:txBody>
      </p:sp>
      <p:sp>
        <p:nvSpPr>
          <p:cNvPr id="36" name="Freeform 36"/>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9"/>
            <a:stretch>
              <a:fillRect l="-1571" r="-1571"/>
            </a:stretch>
          </a:blipFill>
        </p:spPr>
        <p:txBody>
          <a:bodyPr/>
          <a:lstStyle/>
          <a:p>
            <a:endParaRPr lang="en-KE"/>
          </a:p>
        </p:txBody>
      </p:sp>
      <p:sp>
        <p:nvSpPr>
          <p:cNvPr id="37" name="Freeform 37"/>
          <p:cNvSpPr/>
          <p:nvPr/>
        </p:nvSpPr>
        <p:spPr>
          <a:xfrm>
            <a:off x="13555186" y="117942"/>
            <a:ext cx="2939939" cy="2282128"/>
          </a:xfrm>
          <a:custGeom>
            <a:avLst/>
            <a:gdLst/>
            <a:ahLst/>
            <a:cxnLst/>
            <a:rect l="l" t="t" r="r" b="b"/>
            <a:pathLst>
              <a:path w="2939939" h="2282128">
                <a:moveTo>
                  <a:pt x="0" y="0"/>
                </a:moveTo>
                <a:lnTo>
                  <a:pt x="2939939" y="0"/>
                </a:lnTo>
                <a:lnTo>
                  <a:pt x="2939939" y="2282128"/>
                </a:lnTo>
                <a:lnTo>
                  <a:pt x="0" y="22821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KE"/>
          </a:p>
        </p:txBody>
      </p:sp>
      <p:sp>
        <p:nvSpPr>
          <p:cNvPr id="38" name="TextBox 38"/>
          <p:cNvSpPr txBox="1"/>
          <p:nvPr/>
        </p:nvSpPr>
        <p:spPr>
          <a:xfrm>
            <a:off x="13117280" y="2523895"/>
            <a:ext cx="3815753" cy="1007315"/>
          </a:xfrm>
          <a:prstGeom prst="rect">
            <a:avLst/>
          </a:prstGeom>
        </p:spPr>
        <p:txBody>
          <a:bodyPr lIns="0" tIns="0" rIns="0" bIns="0" rtlCol="0" anchor="t">
            <a:spAutoFit/>
          </a:bodyPr>
          <a:lstStyle/>
          <a:p>
            <a:pPr algn="ctr">
              <a:lnSpc>
                <a:spcPts val="4041"/>
              </a:lnSpc>
            </a:pPr>
            <a:r>
              <a:rPr lang="en-US" sz="2886">
                <a:solidFill>
                  <a:srgbClr val="3675B1"/>
                </a:solidFill>
                <a:latin typeface="Liberation Sans"/>
                <a:ea typeface="Liberation Sans"/>
                <a:cs typeface="Liberation Sans"/>
                <a:sym typeface="Liberation Sans"/>
              </a:rPr>
              <a:t>Of Research Exellence</a:t>
            </a:r>
          </a:p>
          <a:p>
            <a:pPr algn="ctr">
              <a:lnSpc>
                <a:spcPts val="4041"/>
              </a:lnSpc>
              <a:spcBef>
                <a:spcPct val="0"/>
              </a:spcBef>
            </a:pPr>
            <a:endParaRPr lang="en-US" sz="2886">
              <a:solidFill>
                <a:srgbClr val="3675B1"/>
              </a:solidFill>
              <a:latin typeface="Liberation Sans"/>
              <a:ea typeface="Liberation Sans"/>
              <a:cs typeface="Liberation Sans"/>
              <a:sym typeface="Liberation San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1025" y="6010303"/>
            <a:ext cx="2501807" cy="1624950"/>
            <a:chOff x="0" y="0"/>
            <a:chExt cx="3335742" cy="2166600"/>
          </a:xfrm>
        </p:grpSpPr>
        <p:sp>
          <p:nvSpPr>
            <p:cNvPr id="3" name="TextBox 3"/>
            <p:cNvSpPr txBox="1"/>
            <p:nvPr/>
          </p:nvSpPr>
          <p:spPr>
            <a:xfrm>
              <a:off x="0" y="1712575"/>
              <a:ext cx="3335742" cy="454025"/>
            </a:xfrm>
            <a:prstGeom prst="rect">
              <a:avLst/>
            </a:prstGeom>
          </p:spPr>
          <p:txBody>
            <a:bodyPr lIns="0" tIns="0" rIns="0" bIns="0" rtlCol="0" anchor="t">
              <a:spAutoFit/>
            </a:bodyPr>
            <a:lstStyle/>
            <a:p>
              <a:pPr algn="l">
                <a:lnSpc>
                  <a:spcPts val="2639"/>
                </a:lnSpc>
              </a:pPr>
              <a:r>
                <a:rPr lang="en-US" sz="2199">
                  <a:solidFill>
                    <a:srgbClr val="0F75BC"/>
                  </a:solidFill>
                  <a:latin typeface="Helvetica World"/>
                  <a:ea typeface="Helvetica World"/>
                  <a:cs typeface="Helvetica World"/>
                  <a:sym typeface="Helvetica World"/>
                </a:rPr>
                <a:t>Africans Interviewed</a:t>
              </a:r>
            </a:p>
          </p:txBody>
        </p:sp>
        <p:sp>
          <p:nvSpPr>
            <p:cNvPr id="4" name="TextBox 4"/>
            <p:cNvSpPr txBox="1"/>
            <p:nvPr/>
          </p:nvSpPr>
          <p:spPr>
            <a:xfrm>
              <a:off x="79" y="219075"/>
              <a:ext cx="3335584" cy="1406755"/>
            </a:xfrm>
            <a:prstGeom prst="rect">
              <a:avLst/>
            </a:prstGeom>
          </p:spPr>
          <p:txBody>
            <a:bodyPr lIns="0" tIns="0" rIns="0" bIns="0" rtlCol="0" anchor="t">
              <a:spAutoFit/>
            </a:bodyPr>
            <a:lstStyle/>
            <a:p>
              <a:pPr marL="0" lvl="1" indent="0" algn="l">
                <a:lnSpc>
                  <a:spcPts val="7204"/>
                </a:lnSpc>
                <a:spcBef>
                  <a:spcPct val="0"/>
                </a:spcBef>
              </a:pPr>
              <a:r>
                <a:rPr lang="en-US" sz="8004" spc="-400" dirty="0">
                  <a:solidFill>
                    <a:srgbClr val="000000"/>
                  </a:solidFill>
                  <a:latin typeface="DM Sans"/>
                  <a:ea typeface="DM Sans"/>
                  <a:cs typeface="DM Sans"/>
                  <a:sym typeface="DM Sans"/>
                </a:rPr>
                <a:t>3M+</a:t>
              </a:r>
            </a:p>
          </p:txBody>
        </p:sp>
      </p:grpSp>
      <p:grpSp>
        <p:nvGrpSpPr>
          <p:cNvPr id="5" name="Group 5"/>
          <p:cNvGrpSpPr/>
          <p:nvPr/>
        </p:nvGrpSpPr>
        <p:grpSpPr>
          <a:xfrm>
            <a:off x="3302128" y="6010303"/>
            <a:ext cx="3070939" cy="1624950"/>
            <a:chOff x="0" y="0"/>
            <a:chExt cx="4094585" cy="2166600"/>
          </a:xfrm>
        </p:grpSpPr>
        <p:sp>
          <p:nvSpPr>
            <p:cNvPr id="6" name="TextBox 6"/>
            <p:cNvSpPr txBox="1"/>
            <p:nvPr/>
          </p:nvSpPr>
          <p:spPr>
            <a:xfrm>
              <a:off x="0" y="1712575"/>
              <a:ext cx="4094585" cy="454025"/>
            </a:xfrm>
            <a:prstGeom prst="rect">
              <a:avLst/>
            </a:prstGeom>
          </p:spPr>
          <p:txBody>
            <a:bodyPr lIns="0" tIns="0" rIns="0" bIns="0" rtlCol="0" anchor="t">
              <a:spAutoFit/>
            </a:bodyPr>
            <a:lstStyle/>
            <a:p>
              <a:pPr algn="l">
                <a:lnSpc>
                  <a:spcPts val="2639"/>
                </a:lnSpc>
              </a:pPr>
              <a:r>
                <a:rPr lang="en-US" sz="2199">
                  <a:solidFill>
                    <a:srgbClr val="39B54A"/>
                  </a:solidFill>
                  <a:latin typeface="Helvetica World"/>
                  <a:ea typeface="Helvetica World"/>
                  <a:cs typeface="Helvetica World"/>
                  <a:sym typeface="Helvetica World"/>
                </a:rPr>
                <a:t>Panelists Wordlwide</a:t>
              </a:r>
            </a:p>
          </p:txBody>
        </p:sp>
        <p:sp>
          <p:nvSpPr>
            <p:cNvPr id="7" name="TextBox 7"/>
            <p:cNvSpPr txBox="1"/>
            <p:nvPr/>
          </p:nvSpPr>
          <p:spPr>
            <a:xfrm>
              <a:off x="62344" y="219075"/>
              <a:ext cx="3969898" cy="1406755"/>
            </a:xfrm>
            <a:prstGeom prst="rect">
              <a:avLst/>
            </a:prstGeom>
          </p:spPr>
          <p:txBody>
            <a:bodyPr lIns="0" tIns="0" rIns="0" bIns="0" rtlCol="0" anchor="t">
              <a:spAutoFit/>
            </a:bodyPr>
            <a:lstStyle/>
            <a:p>
              <a:pPr marL="0" lvl="1" indent="0" algn="l">
                <a:lnSpc>
                  <a:spcPts val="7204"/>
                </a:lnSpc>
                <a:spcBef>
                  <a:spcPct val="0"/>
                </a:spcBef>
              </a:pPr>
              <a:r>
                <a:rPr lang="en-US" sz="8004" spc="-400">
                  <a:solidFill>
                    <a:srgbClr val="0F75BC"/>
                  </a:solidFill>
                  <a:latin typeface="DM Sans"/>
                  <a:ea typeface="DM Sans"/>
                  <a:cs typeface="DM Sans"/>
                  <a:sym typeface="DM Sans"/>
                </a:rPr>
                <a:t>120M+</a:t>
              </a:r>
            </a:p>
          </p:txBody>
        </p:sp>
      </p:grpSp>
      <p:grpSp>
        <p:nvGrpSpPr>
          <p:cNvPr id="8" name="Group 8"/>
          <p:cNvGrpSpPr/>
          <p:nvPr/>
        </p:nvGrpSpPr>
        <p:grpSpPr>
          <a:xfrm>
            <a:off x="6397986" y="5981728"/>
            <a:ext cx="3223988" cy="1624950"/>
            <a:chOff x="0" y="0"/>
            <a:chExt cx="4298650" cy="2166600"/>
          </a:xfrm>
        </p:grpSpPr>
        <p:sp>
          <p:nvSpPr>
            <p:cNvPr id="9" name="TextBox 9"/>
            <p:cNvSpPr txBox="1"/>
            <p:nvPr/>
          </p:nvSpPr>
          <p:spPr>
            <a:xfrm>
              <a:off x="0" y="1712575"/>
              <a:ext cx="4298650" cy="454025"/>
            </a:xfrm>
            <a:prstGeom prst="rect">
              <a:avLst/>
            </a:prstGeom>
          </p:spPr>
          <p:txBody>
            <a:bodyPr lIns="0" tIns="0" rIns="0" bIns="0" rtlCol="0" anchor="t">
              <a:spAutoFit/>
            </a:bodyPr>
            <a:lstStyle/>
            <a:p>
              <a:pPr algn="l">
                <a:lnSpc>
                  <a:spcPts val="2639"/>
                </a:lnSpc>
              </a:pPr>
              <a:r>
                <a:rPr lang="en-US" sz="2199">
                  <a:solidFill>
                    <a:srgbClr val="000000"/>
                  </a:solidFill>
                  <a:latin typeface="Helvetica World"/>
                  <a:ea typeface="Helvetica World"/>
                  <a:cs typeface="Helvetica World"/>
                  <a:sym typeface="Helvetica World"/>
                </a:rPr>
                <a:t>Projects Delivered</a:t>
              </a:r>
            </a:p>
          </p:txBody>
        </p:sp>
        <p:sp>
          <p:nvSpPr>
            <p:cNvPr id="10" name="TextBox 10"/>
            <p:cNvSpPr txBox="1"/>
            <p:nvPr/>
          </p:nvSpPr>
          <p:spPr>
            <a:xfrm>
              <a:off x="17472" y="219075"/>
              <a:ext cx="4263706" cy="1406755"/>
            </a:xfrm>
            <a:prstGeom prst="rect">
              <a:avLst/>
            </a:prstGeom>
          </p:spPr>
          <p:txBody>
            <a:bodyPr lIns="0" tIns="0" rIns="0" bIns="0" rtlCol="0" anchor="t">
              <a:spAutoFit/>
            </a:bodyPr>
            <a:lstStyle/>
            <a:p>
              <a:pPr marL="0" lvl="1" indent="0" algn="l">
                <a:lnSpc>
                  <a:spcPts val="7204"/>
                </a:lnSpc>
                <a:spcBef>
                  <a:spcPct val="0"/>
                </a:spcBef>
              </a:pPr>
              <a:r>
                <a:rPr lang="en-US" sz="8004" spc="-400">
                  <a:solidFill>
                    <a:srgbClr val="39B54A"/>
                  </a:solidFill>
                  <a:latin typeface="DM Sans"/>
                  <a:ea typeface="DM Sans"/>
                  <a:cs typeface="DM Sans"/>
                  <a:sym typeface="DM Sans"/>
                </a:rPr>
                <a:t>4,400+</a:t>
              </a:r>
            </a:p>
          </p:txBody>
        </p:sp>
      </p:grpSp>
      <p:grpSp>
        <p:nvGrpSpPr>
          <p:cNvPr id="11" name="Group 11"/>
          <p:cNvGrpSpPr/>
          <p:nvPr/>
        </p:nvGrpSpPr>
        <p:grpSpPr>
          <a:xfrm>
            <a:off x="10066348" y="6010303"/>
            <a:ext cx="3090977" cy="1624950"/>
            <a:chOff x="0" y="0"/>
            <a:chExt cx="4121302" cy="2166600"/>
          </a:xfrm>
        </p:grpSpPr>
        <p:sp>
          <p:nvSpPr>
            <p:cNvPr id="12" name="TextBox 12"/>
            <p:cNvSpPr txBox="1"/>
            <p:nvPr/>
          </p:nvSpPr>
          <p:spPr>
            <a:xfrm>
              <a:off x="0" y="1712575"/>
              <a:ext cx="4121302" cy="454025"/>
            </a:xfrm>
            <a:prstGeom prst="rect">
              <a:avLst/>
            </a:prstGeom>
          </p:spPr>
          <p:txBody>
            <a:bodyPr lIns="0" tIns="0" rIns="0" bIns="0" rtlCol="0" anchor="t">
              <a:spAutoFit/>
            </a:bodyPr>
            <a:lstStyle/>
            <a:p>
              <a:pPr algn="l">
                <a:lnSpc>
                  <a:spcPts val="2639"/>
                </a:lnSpc>
              </a:pPr>
              <a:r>
                <a:rPr lang="en-US" sz="2199">
                  <a:solidFill>
                    <a:srgbClr val="0F75BC"/>
                  </a:solidFill>
                  <a:latin typeface="Helvetica World"/>
                  <a:ea typeface="Helvetica World"/>
                  <a:cs typeface="Helvetica World"/>
                  <a:sym typeface="Helvetica World"/>
                </a:rPr>
                <a:t>Happy Clients</a:t>
              </a:r>
            </a:p>
          </p:txBody>
        </p:sp>
        <p:sp>
          <p:nvSpPr>
            <p:cNvPr id="13" name="TextBox 13"/>
            <p:cNvSpPr txBox="1"/>
            <p:nvPr/>
          </p:nvSpPr>
          <p:spPr>
            <a:xfrm>
              <a:off x="0" y="219075"/>
              <a:ext cx="4121302" cy="1406755"/>
            </a:xfrm>
            <a:prstGeom prst="rect">
              <a:avLst/>
            </a:prstGeom>
          </p:spPr>
          <p:txBody>
            <a:bodyPr lIns="0" tIns="0" rIns="0" bIns="0" rtlCol="0" anchor="t">
              <a:spAutoFit/>
            </a:bodyPr>
            <a:lstStyle/>
            <a:p>
              <a:pPr marL="0" lvl="1" indent="0" algn="l">
                <a:lnSpc>
                  <a:spcPts val="7204"/>
                </a:lnSpc>
                <a:spcBef>
                  <a:spcPct val="0"/>
                </a:spcBef>
              </a:pPr>
              <a:r>
                <a:rPr lang="en-US" sz="8004" spc="-400">
                  <a:solidFill>
                    <a:srgbClr val="000000"/>
                  </a:solidFill>
                  <a:latin typeface="DM Sans"/>
                  <a:ea typeface="DM Sans"/>
                  <a:cs typeface="DM Sans"/>
                  <a:sym typeface="DM Sans"/>
                </a:rPr>
                <a:t>1,692</a:t>
              </a:r>
            </a:p>
          </p:txBody>
        </p:sp>
      </p:grpSp>
      <p:grpSp>
        <p:nvGrpSpPr>
          <p:cNvPr id="14" name="Group 14"/>
          <p:cNvGrpSpPr/>
          <p:nvPr/>
        </p:nvGrpSpPr>
        <p:grpSpPr>
          <a:xfrm>
            <a:off x="13338300" y="6010303"/>
            <a:ext cx="4179147" cy="1624950"/>
            <a:chOff x="0" y="0"/>
            <a:chExt cx="5572196" cy="2166600"/>
          </a:xfrm>
        </p:grpSpPr>
        <p:sp>
          <p:nvSpPr>
            <p:cNvPr id="15" name="TextBox 15"/>
            <p:cNvSpPr txBox="1"/>
            <p:nvPr/>
          </p:nvSpPr>
          <p:spPr>
            <a:xfrm>
              <a:off x="0" y="1712575"/>
              <a:ext cx="5572196" cy="454025"/>
            </a:xfrm>
            <a:prstGeom prst="rect">
              <a:avLst/>
            </a:prstGeom>
          </p:spPr>
          <p:txBody>
            <a:bodyPr lIns="0" tIns="0" rIns="0" bIns="0" rtlCol="0" anchor="t">
              <a:spAutoFit/>
            </a:bodyPr>
            <a:lstStyle/>
            <a:p>
              <a:pPr algn="l">
                <a:lnSpc>
                  <a:spcPts val="2639"/>
                </a:lnSpc>
              </a:pPr>
              <a:r>
                <a:rPr lang="en-US" sz="2199" dirty="0">
                  <a:solidFill>
                    <a:srgbClr val="39B54A"/>
                  </a:solidFill>
                  <a:latin typeface="Helvetica World"/>
                  <a:ea typeface="Helvetica World"/>
                  <a:cs typeface="Helvetica World"/>
                  <a:sym typeface="Helvetica World"/>
                </a:rPr>
                <a:t>Years of Research Excellence</a:t>
              </a:r>
            </a:p>
          </p:txBody>
        </p:sp>
        <p:sp>
          <p:nvSpPr>
            <p:cNvPr id="16" name="TextBox 16"/>
            <p:cNvSpPr txBox="1"/>
            <p:nvPr/>
          </p:nvSpPr>
          <p:spPr>
            <a:xfrm>
              <a:off x="0" y="219075"/>
              <a:ext cx="5572196" cy="1406755"/>
            </a:xfrm>
            <a:prstGeom prst="rect">
              <a:avLst/>
            </a:prstGeom>
          </p:spPr>
          <p:txBody>
            <a:bodyPr lIns="0" tIns="0" rIns="0" bIns="0" rtlCol="0" anchor="t">
              <a:spAutoFit/>
            </a:bodyPr>
            <a:lstStyle/>
            <a:p>
              <a:pPr marL="0" lvl="1" indent="0" algn="l">
                <a:lnSpc>
                  <a:spcPts val="7204"/>
                </a:lnSpc>
                <a:spcBef>
                  <a:spcPct val="0"/>
                </a:spcBef>
              </a:pPr>
              <a:r>
                <a:rPr lang="en-US" sz="8004" spc="-400" dirty="0">
                  <a:solidFill>
                    <a:srgbClr val="00AEEF"/>
                  </a:solidFill>
                  <a:latin typeface="DM Sans"/>
                  <a:ea typeface="DM Sans"/>
                  <a:cs typeface="DM Sans"/>
                  <a:sym typeface="DM Sans"/>
                </a:rPr>
                <a:t>10</a:t>
              </a:r>
            </a:p>
          </p:txBody>
        </p:sp>
      </p:grpSp>
      <p:grpSp>
        <p:nvGrpSpPr>
          <p:cNvPr id="17" name="Group 17"/>
          <p:cNvGrpSpPr/>
          <p:nvPr/>
        </p:nvGrpSpPr>
        <p:grpSpPr>
          <a:xfrm>
            <a:off x="10121481" y="1028700"/>
            <a:ext cx="7067034" cy="3084221"/>
            <a:chOff x="0" y="0"/>
            <a:chExt cx="666747" cy="290984"/>
          </a:xfrm>
        </p:grpSpPr>
        <p:sp>
          <p:nvSpPr>
            <p:cNvPr id="18" name="Freeform 18"/>
            <p:cNvSpPr/>
            <p:nvPr/>
          </p:nvSpPr>
          <p:spPr>
            <a:xfrm>
              <a:off x="0" y="0"/>
              <a:ext cx="666747" cy="290984"/>
            </a:xfrm>
            <a:custGeom>
              <a:avLst/>
              <a:gdLst/>
              <a:ahLst/>
              <a:cxnLst/>
              <a:rect l="l" t="t" r="r" b="b"/>
              <a:pathLst>
                <a:path w="666747" h="290984">
                  <a:moveTo>
                    <a:pt x="0" y="0"/>
                  </a:moveTo>
                  <a:lnTo>
                    <a:pt x="666747" y="0"/>
                  </a:lnTo>
                  <a:lnTo>
                    <a:pt x="666747" y="290984"/>
                  </a:lnTo>
                  <a:lnTo>
                    <a:pt x="0" y="290984"/>
                  </a:lnTo>
                  <a:close/>
                </a:path>
              </a:pathLst>
            </a:custGeom>
            <a:blipFill>
              <a:blip r:embed="rId2"/>
              <a:stretch>
                <a:fillRect t="-34493" b="-34493"/>
              </a:stretch>
            </a:blipFill>
          </p:spPr>
          <p:txBody>
            <a:bodyPr/>
            <a:lstStyle/>
            <a:p>
              <a:endParaRPr lang="en-KE"/>
            </a:p>
          </p:txBody>
        </p:sp>
      </p:grpSp>
      <p:sp>
        <p:nvSpPr>
          <p:cNvPr id="19" name="AutoShape 19"/>
          <p:cNvSpPr/>
          <p:nvPr/>
        </p:nvSpPr>
        <p:spPr>
          <a:xfrm flipV="1">
            <a:off x="1028700" y="5133975"/>
            <a:ext cx="16230600" cy="0"/>
          </a:xfrm>
          <a:prstGeom prst="line">
            <a:avLst/>
          </a:prstGeom>
          <a:ln w="19050" cap="flat">
            <a:solidFill>
              <a:srgbClr val="00AEEF"/>
            </a:solidFill>
            <a:prstDash val="solid"/>
            <a:headEnd type="none" w="sm" len="sm"/>
            <a:tailEnd type="none" w="sm" len="sm"/>
          </a:ln>
        </p:spPr>
        <p:txBody>
          <a:bodyPr/>
          <a:lstStyle/>
          <a:p>
            <a:endParaRPr lang="en-KE"/>
          </a:p>
        </p:txBody>
      </p:sp>
      <p:sp>
        <p:nvSpPr>
          <p:cNvPr id="20" name="TextBox 20"/>
          <p:cNvSpPr txBox="1"/>
          <p:nvPr/>
        </p:nvSpPr>
        <p:spPr>
          <a:xfrm>
            <a:off x="1028700" y="2695320"/>
            <a:ext cx="5155609" cy="1721739"/>
          </a:xfrm>
          <a:prstGeom prst="rect">
            <a:avLst/>
          </a:prstGeom>
        </p:spPr>
        <p:txBody>
          <a:bodyPr lIns="0" tIns="0" rIns="0" bIns="0" rtlCol="0" anchor="t">
            <a:spAutoFit/>
          </a:bodyPr>
          <a:lstStyle/>
          <a:p>
            <a:pPr algn="l">
              <a:lnSpc>
                <a:spcPts val="6408"/>
              </a:lnSpc>
            </a:pPr>
            <a:r>
              <a:rPr lang="en-US" sz="7200" b="1">
                <a:solidFill>
                  <a:srgbClr val="000000"/>
                </a:solidFill>
                <a:latin typeface="Liberation Sans Bold"/>
                <a:ea typeface="Liberation Sans Bold"/>
                <a:cs typeface="Liberation Sans Bold"/>
                <a:sym typeface="Liberation Sans Bold"/>
              </a:rPr>
              <a:t>OUR NUMBERS</a:t>
            </a:r>
          </a:p>
        </p:txBody>
      </p:sp>
      <p:sp>
        <p:nvSpPr>
          <p:cNvPr id="21" name="Freeform 21"/>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3"/>
            <a:stretch>
              <a:fillRect l="-1571" r="-1571"/>
            </a:stretch>
          </a:blipFill>
        </p:spPr>
        <p:txBody>
          <a:bodyPr/>
          <a:lstStyle/>
          <a:p>
            <a:endParaRPr lang="en-KE"/>
          </a:p>
        </p:txBody>
      </p:sp>
      <p:sp>
        <p:nvSpPr>
          <p:cNvPr id="22" name="Freeform 22"/>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txBody>
          <a:bodyPr/>
          <a:lstStyle/>
          <a:p>
            <a:endParaRPr lang="en-KE"/>
          </a:p>
        </p:txBody>
      </p:sp>
      <p:sp>
        <p:nvSpPr>
          <p:cNvPr id="23" name="TextBox 23"/>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grpSp>
        <p:nvGrpSpPr>
          <p:cNvPr id="26" name="Group 25">
            <a:extLst>
              <a:ext uri="{FF2B5EF4-FFF2-40B4-BE49-F238E27FC236}">
                <a16:creationId xmlns:a16="http://schemas.microsoft.com/office/drawing/2014/main" id="{CB035937-FA18-8F59-FCE3-DE45CE56F5B5}"/>
              </a:ext>
            </a:extLst>
          </p:cNvPr>
          <p:cNvGrpSpPr/>
          <p:nvPr/>
        </p:nvGrpSpPr>
        <p:grpSpPr>
          <a:xfrm>
            <a:off x="15925800" y="7700312"/>
            <a:ext cx="2133600" cy="2150832"/>
            <a:chOff x="15605045" y="7269462"/>
            <a:chExt cx="2743858" cy="2581682"/>
          </a:xfrm>
        </p:grpSpPr>
        <p:sp>
          <p:nvSpPr>
            <p:cNvPr id="27" name="Freeform 9">
              <a:extLst>
                <a:ext uri="{FF2B5EF4-FFF2-40B4-BE49-F238E27FC236}">
                  <a16:creationId xmlns:a16="http://schemas.microsoft.com/office/drawing/2014/main" id="{FAE3D591-0E91-4874-260A-D73D585D8D46}"/>
                </a:ext>
              </a:extLst>
            </p:cNvPr>
            <p:cNvSpPr/>
            <p:nvPr/>
          </p:nvSpPr>
          <p:spPr>
            <a:xfrm>
              <a:off x="15605045" y="7269462"/>
              <a:ext cx="2346558" cy="1821516"/>
            </a:xfrm>
            <a:custGeom>
              <a:avLst/>
              <a:gdLst/>
              <a:ahLst/>
              <a:cxnLst/>
              <a:rect l="l" t="t" r="r" b="b"/>
              <a:pathLst>
                <a:path w="2346558" h="1821516">
                  <a:moveTo>
                    <a:pt x="0" y="0"/>
                  </a:moveTo>
                  <a:lnTo>
                    <a:pt x="2346558" y="0"/>
                  </a:lnTo>
                  <a:lnTo>
                    <a:pt x="2346558" y="1821515"/>
                  </a:lnTo>
                  <a:lnTo>
                    <a:pt x="0" y="1821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KE"/>
            </a:p>
          </p:txBody>
        </p:sp>
        <p:sp>
          <p:nvSpPr>
            <p:cNvPr id="28" name="TextBox 10">
              <a:extLst>
                <a:ext uri="{FF2B5EF4-FFF2-40B4-BE49-F238E27FC236}">
                  <a16:creationId xmlns:a16="http://schemas.microsoft.com/office/drawing/2014/main" id="{E7D146C6-699E-4F66-56F9-5F8262E162BA}"/>
                </a:ext>
              </a:extLst>
            </p:cNvPr>
            <p:cNvSpPr txBox="1"/>
            <p:nvPr/>
          </p:nvSpPr>
          <p:spPr>
            <a:xfrm>
              <a:off x="15605045" y="9201150"/>
              <a:ext cx="2743858" cy="649994"/>
            </a:xfrm>
            <a:prstGeom prst="rect">
              <a:avLst/>
            </a:prstGeom>
          </p:spPr>
          <p:txBody>
            <a:bodyPr lIns="0" tIns="0" rIns="0" bIns="0" rtlCol="0" anchor="t">
              <a:spAutoFit/>
            </a:bodyPr>
            <a:lstStyle/>
            <a:p>
              <a:pPr algn="ctr">
                <a:lnSpc>
                  <a:spcPts val="2563"/>
                </a:lnSpc>
              </a:pPr>
              <a:r>
                <a:rPr lang="en-US" sz="1831" dirty="0">
                  <a:solidFill>
                    <a:srgbClr val="3675B1"/>
                  </a:solidFill>
                  <a:latin typeface="Liberation Sans"/>
                  <a:ea typeface="Liberation Sans"/>
                  <a:cs typeface="Liberation Sans"/>
                  <a:sym typeface="Liberation Sans"/>
                </a:rPr>
                <a:t>Of Research </a:t>
              </a:r>
              <a:r>
                <a:rPr lang="en-US" sz="1831" dirty="0" err="1">
                  <a:solidFill>
                    <a:srgbClr val="3675B1"/>
                  </a:solidFill>
                  <a:latin typeface="Liberation Sans"/>
                  <a:ea typeface="Liberation Sans"/>
                  <a:cs typeface="Liberation Sans"/>
                  <a:sym typeface="Liberation Sans"/>
                </a:rPr>
                <a:t>Exellence</a:t>
              </a:r>
              <a:endParaRPr lang="en-US" sz="1831" dirty="0">
                <a:solidFill>
                  <a:srgbClr val="3675B1"/>
                </a:solidFill>
                <a:latin typeface="Liberation Sans"/>
                <a:ea typeface="Liberation Sans"/>
                <a:cs typeface="Liberation Sans"/>
                <a:sym typeface="Liberation Sans"/>
              </a:endParaRPr>
            </a:p>
            <a:p>
              <a:pPr algn="ctr">
                <a:lnSpc>
                  <a:spcPts val="2563"/>
                </a:lnSpc>
                <a:spcBef>
                  <a:spcPct val="0"/>
                </a:spcBef>
              </a:pPr>
              <a:endParaRPr lang="en-US" sz="1831" dirty="0">
                <a:solidFill>
                  <a:srgbClr val="3675B1"/>
                </a:solidFill>
                <a:latin typeface="Liberation Sans"/>
                <a:ea typeface="Liberation Sans"/>
                <a:cs typeface="Liberation Sans"/>
                <a:sym typeface="Liberation Sans"/>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edg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2619078" cy="1115354"/>
          </a:xfrm>
          <a:custGeom>
            <a:avLst/>
            <a:gdLst/>
            <a:ahLst/>
            <a:cxnLst/>
            <a:rect l="l" t="t" r="r" b="b"/>
            <a:pathLst>
              <a:path w="2619078" h="1115354">
                <a:moveTo>
                  <a:pt x="0" y="0"/>
                </a:moveTo>
                <a:lnTo>
                  <a:pt x="2619078" y="0"/>
                </a:lnTo>
                <a:lnTo>
                  <a:pt x="2619078" y="1115354"/>
                </a:lnTo>
                <a:lnTo>
                  <a:pt x="0" y="1115354"/>
                </a:lnTo>
                <a:lnTo>
                  <a:pt x="0" y="0"/>
                </a:lnTo>
                <a:close/>
              </a:path>
            </a:pathLst>
          </a:custGeom>
          <a:blipFill>
            <a:blip r:embed="rId2"/>
            <a:stretch>
              <a:fillRect l="-1571" r="-1571"/>
            </a:stretch>
          </a:blipFill>
        </p:spPr>
        <p:txBody>
          <a:bodyPr/>
          <a:lstStyle/>
          <a:p>
            <a:endParaRPr lang="en-KE"/>
          </a:p>
        </p:txBody>
      </p:sp>
      <p:sp>
        <p:nvSpPr>
          <p:cNvPr id="3" name="Freeform 3">
            <a:hlinkClick r:id="rId3"/>
          </p:cNvPr>
          <p:cNvSpPr/>
          <p:nvPr/>
        </p:nvSpPr>
        <p:spPr>
          <a:xfrm>
            <a:off x="9432975" y="7661712"/>
            <a:ext cx="7315200" cy="1819656"/>
          </a:xfrm>
          <a:custGeom>
            <a:avLst/>
            <a:gdLst/>
            <a:ahLst/>
            <a:cxnLst/>
            <a:rect l="l" t="t" r="r" b="b"/>
            <a:pathLst>
              <a:path w="7315200" h="1819656">
                <a:moveTo>
                  <a:pt x="0" y="0"/>
                </a:moveTo>
                <a:lnTo>
                  <a:pt x="7315200" y="0"/>
                </a:lnTo>
                <a:lnTo>
                  <a:pt x="7315200" y="1819656"/>
                </a:lnTo>
                <a:lnTo>
                  <a:pt x="0" y="1819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KE"/>
          </a:p>
        </p:txBody>
      </p:sp>
      <p:sp>
        <p:nvSpPr>
          <p:cNvPr id="4" name="TextBox 4"/>
          <p:cNvSpPr txBox="1"/>
          <p:nvPr/>
        </p:nvSpPr>
        <p:spPr>
          <a:xfrm>
            <a:off x="4859821" y="462427"/>
            <a:ext cx="8568358" cy="1123950"/>
          </a:xfrm>
          <a:prstGeom prst="rect">
            <a:avLst/>
          </a:prstGeom>
        </p:spPr>
        <p:txBody>
          <a:bodyPr lIns="0" tIns="0" rIns="0" bIns="0" rtlCol="0" anchor="t">
            <a:spAutoFit/>
          </a:bodyPr>
          <a:lstStyle/>
          <a:p>
            <a:pPr algn="ctr">
              <a:lnSpc>
                <a:spcPts val="8640"/>
              </a:lnSpc>
            </a:pPr>
            <a:r>
              <a:rPr lang="en-US" sz="7200" b="1">
                <a:solidFill>
                  <a:srgbClr val="0A0A0A"/>
                </a:solidFill>
                <a:latin typeface="Liberation Sans Bold"/>
                <a:ea typeface="Liberation Sans Bold"/>
                <a:cs typeface="Liberation Sans Bold"/>
                <a:sym typeface="Liberation Sans Bold"/>
              </a:rPr>
              <a:t>OUR COVERAGE</a:t>
            </a:r>
          </a:p>
        </p:txBody>
      </p:sp>
      <p:grpSp>
        <p:nvGrpSpPr>
          <p:cNvPr id="19" name="Group 18">
            <a:extLst>
              <a:ext uri="{FF2B5EF4-FFF2-40B4-BE49-F238E27FC236}">
                <a16:creationId xmlns:a16="http://schemas.microsoft.com/office/drawing/2014/main" id="{88B3AC7F-C756-324F-7FFF-418C35B2D93A}"/>
              </a:ext>
            </a:extLst>
          </p:cNvPr>
          <p:cNvGrpSpPr/>
          <p:nvPr/>
        </p:nvGrpSpPr>
        <p:grpSpPr>
          <a:xfrm>
            <a:off x="751354" y="2268672"/>
            <a:ext cx="2449454" cy="5878450"/>
            <a:chOff x="751354" y="2268672"/>
            <a:chExt cx="2449454" cy="5878450"/>
          </a:xfrm>
        </p:grpSpPr>
        <p:sp>
          <p:nvSpPr>
            <p:cNvPr id="5" name="TextBox 5"/>
            <p:cNvSpPr txBox="1"/>
            <p:nvPr/>
          </p:nvSpPr>
          <p:spPr>
            <a:xfrm>
              <a:off x="751354" y="2837726"/>
              <a:ext cx="2449454" cy="5309396"/>
            </a:xfrm>
            <a:prstGeom prst="rect">
              <a:avLst/>
            </a:prstGeom>
          </p:spPr>
          <p:txBody>
            <a:bodyPr lIns="0" tIns="0" rIns="0" bIns="0" rtlCol="0" anchor="t">
              <a:spAutoFit/>
            </a:bodyPr>
            <a:lstStyle/>
            <a:p>
              <a:pPr algn="l">
                <a:lnSpc>
                  <a:spcPts val="2292"/>
                </a:lnSpc>
              </a:pPr>
              <a:endParaRPr dirty="0"/>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Benin.</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Burkina Faso.</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Cape Verde.</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Gambia.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Ghana.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Guinea.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Guinea-Bissau.</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Liberia.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Mali.</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Mauritania.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Niger.</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Nigeria.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Senegal.</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Sierra Leone.</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Togo.</a:t>
              </a:r>
            </a:p>
            <a:p>
              <a:pPr algn="l">
                <a:lnSpc>
                  <a:spcPts val="2520"/>
                </a:lnSpc>
                <a:spcBef>
                  <a:spcPct val="0"/>
                </a:spcBef>
              </a:pPr>
              <a:endParaRPr lang="en-US" sz="1800" b="1" dirty="0">
                <a:solidFill>
                  <a:srgbClr val="000000"/>
                </a:solidFill>
                <a:latin typeface="Poppins Medium"/>
                <a:ea typeface="Poppins Medium"/>
                <a:cs typeface="Poppins Medium"/>
                <a:sym typeface="Poppins Medium"/>
              </a:endParaRPr>
            </a:p>
          </p:txBody>
        </p:sp>
        <p:sp>
          <p:nvSpPr>
            <p:cNvPr id="6" name="TextBox 6"/>
            <p:cNvSpPr txBox="1"/>
            <p:nvPr/>
          </p:nvSpPr>
          <p:spPr>
            <a:xfrm>
              <a:off x="769280" y="2268672"/>
              <a:ext cx="2298178" cy="424815"/>
            </a:xfrm>
            <a:prstGeom prst="rect">
              <a:avLst/>
            </a:prstGeom>
          </p:spPr>
          <p:txBody>
            <a:bodyPr lIns="0" tIns="0" rIns="0" bIns="0" rtlCol="0" anchor="t">
              <a:spAutoFit/>
            </a:bodyPr>
            <a:lstStyle/>
            <a:p>
              <a:pPr algn="ctr">
                <a:lnSpc>
                  <a:spcPts val="3359"/>
                </a:lnSpc>
                <a:spcBef>
                  <a:spcPct val="0"/>
                </a:spcBef>
              </a:pPr>
              <a:r>
                <a:rPr lang="en-US" sz="2400" b="1" dirty="0">
                  <a:solidFill>
                    <a:srgbClr val="3BB54C"/>
                  </a:solidFill>
                  <a:latin typeface="Poppins Ultra-Bold"/>
                  <a:ea typeface="Poppins Ultra-Bold"/>
                  <a:cs typeface="Poppins Ultra-Bold"/>
                  <a:sym typeface="Poppins Ultra-Bold"/>
                </a:rPr>
                <a:t>WEST AFRICA</a:t>
              </a:r>
            </a:p>
          </p:txBody>
        </p:sp>
      </p:grpSp>
      <p:grpSp>
        <p:nvGrpSpPr>
          <p:cNvPr id="20" name="Group 19">
            <a:extLst>
              <a:ext uri="{FF2B5EF4-FFF2-40B4-BE49-F238E27FC236}">
                <a16:creationId xmlns:a16="http://schemas.microsoft.com/office/drawing/2014/main" id="{ACA4C5A7-6AAB-C194-8B05-0920FC5DB0EE}"/>
              </a:ext>
            </a:extLst>
          </p:cNvPr>
          <p:cNvGrpSpPr/>
          <p:nvPr/>
        </p:nvGrpSpPr>
        <p:grpSpPr>
          <a:xfrm>
            <a:off x="4358372" y="2268672"/>
            <a:ext cx="2212996" cy="5904959"/>
            <a:chOff x="4358372" y="2268672"/>
            <a:chExt cx="2212996" cy="5904959"/>
          </a:xfrm>
        </p:grpSpPr>
        <p:sp>
          <p:nvSpPr>
            <p:cNvPr id="7" name="TextBox 7"/>
            <p:cNvSpPr txBox="1"/>
            <p:nvPr/>
          </p:nvSpPr>
          <p:spPr>
            <a:xfrm>
              <a:off x="4358372" y="2818676"/>
              <a:ext cx="2212996" cy="5354955"/>
            </a:xfrm>
            <a:prstGeom prst="rect">
              <a:avLst/>
            </a:prstGeom>
          </p:spPr>
          <p:txBody>
            <a:bodyPr lIns="0" tIns="0" rIns="0" bIns="0" rtlCol="0" anchor="t">
              <a:spAutoFit/>
            </a:bodyPr>
            <a:lstStyle/>
            <a:p>
              <a:pPr algn="l">
                <a:lnSpc>
                  <a:spcPts val="2520"/>
                </a:lnSpc>
              </a:pPr>
              <a:endParaRPr dirty="0"/>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Burundi.</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Comoros.</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Djibouti.</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Eritrea.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Ethiopia.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Kenya.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Madagascar.</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Malawi.</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Mauritius.</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Mozambique.</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Rwanda.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Seychelles.</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Somalia.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South Sudan.</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Tanzania.</a:t>
              </a:r>
            </a:p>
            <a:p>
              <a:pPr marL="388620" lvl="1" indent="-194310" algn="l">
                <a:lnSpc>
                  <a:spcPts val="2520"/>
                </a:lnSpc>
                <a:spcBef>
                  <a:spcPct val="0"/>
                </a:spcBef>
                <a:buFont typeface="Arial"/>
                <a:buChar char="•"/>
              </a:pPr>
              <a:r>
                <a:rPr lang="en-US" sz="1800" b="1" dirty="0">
                  <a:solidFill>
                    <a:srgbClr val="000000"/>
                  </a:solidFill>
                  <a:latin typeface="Poppins Medium"/>
                  <a:ea typeface="Poppins Medium"/>
                  <a:cs typeface="Poppins Medium"/>
                  <a:sym typeface="Poppins Medium"/>
                </a:rPr>
                <a:t>Uganda.</a:t>
              </a:r>
            </a:p>
          </p:txBody>
        </p:sp>
        <p:sp>
          <p:nvSpPr>
            <p:cNvPr id="8" name="TextBox 8"/>
            <p:cNvSpPr txBox="1"/>
            <p:nvPr/>
          </p:nvSpPr>
          <p:spPr>
            <a:xfrm>
              <a:off x="4358372" y="2268672"/>
              <a:ext cx="2029090"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EAST AFRICA</a:t>
              </a:r>
            </a:p>
          </p:txBody>
        </p:sp>
      </p:grpSp>
      <p:grpSp>
        <p:nvGrpSpPr>
          <p:cNvPr id="21" name="Group 20">
            <a:extLst>
              <a:ext uri="{FF2B5EF4-FFF2-40B4-BE49-F238E27FC236}">
                <a16:creationId xmlns:a16="http://schemas.microsoft.com/office/drawing/2014/main" id="{69E546C1-9FF8-FF37-9211-9880E932F591}"/>
              </a:ext>
            </a:extLst>
          </p:cNvPr>
          <p:cNvGrpSpPr/>
          <p:nvPr/>
        </p:nvGrpSpPr>
        <p:grpSpPr>
          <a:xfrm>
            <a:off x="7682861" y="2268672"/>
            <a:ext cx="3327615" cy="4333334"/>
            <a:chOff x="7682861" y="2268672"/>
            <a:chExt cx="3327615" cy="4333334"/>
          </a:xfrm>
        </p:grpSpPr>
        <p:sp>
          <p:nvSpPr>
            <p:cNvPr id="9" name="TextBox 9"/>
            <p:cNvSpPr txBox="1"/>
            <p:nvPr/>
          </p:nvSpPr>
          <p:spPr>
            <a:xfrm>
              <a:off x="7682861" y="2818676"/>
              <a:ext cx="3327615" cy="3783330"/>
            </a:xfrm>
            <a:prstGeom prst="rect">
              <a:avLst/>
            </a:prstGeom>
          </p:spPr>
          <p:txBody>
            <a:bodyPr lIns="0" tIns="0" rIns="0" bIns="0" rtlCol="0" anchor="t">
              <a:spAutoFit/>
            </a:bodyPr>
            <a:lstStyle/>
            <a:p>
              <a:pPr algn="l">
                <a:lnSpc>
                  <a:spcPts val="2520"/>
                </a:lnSpc>
              </a:pPr>
              <a:endParaRPr dirty="0"/>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Angola.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Cameroon.</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Central African Republic.</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Chad.</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Democratic Republic of the Congo.</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Equatorial Guinea.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Gabon.</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Republic of the Congo.</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Sao Tome and Principe.</a:t>
              </a:r>
            </a:p>
            <a:p>
              <a:pPr algn="ctr">
                <a:lnSpc>
                  <a:spcPts val="2520"/>
                </a:lnSpc>
                <a:spcBef>
                  <a:spcPct val="0"/>
                </a:spcBef>
              </a:pPr>
              <a:endParaRPr lang="en-US" sz="1800" b="1" dirty="0">
                <a:solidFill>
                  <a:srgbClr val="000000"/>
                </a:solidFill>
                <a:latin typeface="Poppins Medium"/>
                <a:ea typeface="Poppins Medium"/>
                <a:cs typeface="Poppins Medium"/>
                <a:sym typeface="Poppins Medium"/>
              </a:endParaRPr>
            </a:p>
          </p:txBody>
        </p:sp>
        <p:sp>
          <p:nvSpPr>
            <p:cNvPr id="10" name="TextBox 10"/>
            <p:cNvSpPr txBox="1"/>
            <p:nvPr/>
          </p:nvSpPr>
          <p:spPr>
            <a:xfrm>
              <a:off x="7682861" y="2268672"/>
              <a:ext cx="2748700"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CENTRAL AFRICA</a:t>
              </a:r>
            </a:p>
          </p:txBody>
        </p:sp>
      </p:grpSp>
      <p:grpSp>
        <p:nvGrpSpPr>
          <p:cNvPr id="22" name="Group 21">
            <a:extLst>
              <a:ext uri="{FF2B5EF4-FFF2-40B4-BE49-F238E27FC236}">
                <a16:creationId xmlns:a16="http://schemas.microsoft.com/office/drawing/2014/main" id="{559FC236-7BB4-15DE-D12E-E6507E4DE277}"/>
              </a:ext>
            </a:extLst>
          </p:cNvPr>
          <p:cNvGrpSpPr/>
          <p:nvPr/>
        </p:nvGrpSpPr>
        <p:grpSpPr>
          <a:xfrm>
            <a:off x="11267055" y="2268672"/>
            <a:ext cx="2501007" cy="3704684"/>
            <a:chOff x="11267055" y="2268672"/>
            <a:chExt cx="2501007" cy="3704684"/>
          </a:xfrm>
        </p:grpSpPr>
        <p:sp>
          <p:nvSpPr>
            <p:cNvPr id="11" name="TextBox 11"/>
            <p:cNvSpPr txBox="1"/>
            <p:nvPr/>
          </p:nvSpPr>
          <p:spPr>
            <a:xfrm>
              <a:off x="11267055" y="2818676"/>
              <a:ext cx="1970870" cy="3154680"/>
            </a:xfrm>
            <a:prstGeom prst="rect">
              <a:avLst/>
            </a:prstGeom>
          </p:spPr>
          <p:txBody>
            <a:bodyPr lIns="0" tIns="0" rIns="0" bIns="0" rtlCol="0" anchor="t">
              <a:spAutoFit/>
            </a:bodyPr>
            <a:lstStyle/>
            <a:p>
              <a:pPr algn="l">
                <a:lnSpc>
                  <a:spcPts val="2520"/>
                </a:lnSpc>
              </a:pPr>
              <a:endParaRPr dirty="0"/>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Algeria.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Egypt.</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Libya.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Morocco.</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Sudan.</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Tunisia.</a:t>
              </a:r>
            </a:p>
            <a:p>
              <a:pPr algn="l">
                <a:lnSpc>
                  <a:spcPts val="2520"/>
                </a:lnSpc>
              </a:pPr>
              <a:endParaRPr lang="en-US" sz="1800" b="1" dirty="0">
                <a:solidFill>
                  <a:srgbClr val="000000"/>
                </a:solidFill>
                <a:latin typeface="Poppins Medium"/>
                <a:ea typeface="Poppins Medium"/>
                <a:cs typeface="Poppins Medium"/>
                <a:sym typeface="Poppins Medium"/>
              </a:endParaRPr>
            </a:p>
            <a:p>
              <a:pPr algn="l">
                <a:lnSpc>
                  <a:spcPts val="2520"/>
                </a:lnSpc>
              </a:pPr>
              <a:endParaRPr lang="en-US" sz="1800" b="1" dirty="0">
                <a:solidFill>
                  <a:srgbClr val="000000"/>
                </a:solidFill>
                <a:latin typeface="Poppins Medium"/>
                <a:ea typeface="Poppins Medium"/>
                <a:cs typeface="Poppins Medium"/>
                <a:sym typeface="Poppins Medium"/>
              </a:endParaRPr>
            </a:p>
            <a:p>
              <a:pPr algn="l">
                <a:lnSpc>
                  <a:spcPts val="2520"/>
                </a:lnSpc>
                <a:spcBef>
                  <a:spcPct val="0"/>
                </a:spcBef>
              </a:pPr>
              <a:endParaRPr lang="en-US" sz="1800" b="1" dirty="0">
                <a:solidFill>
                  <a:srgbClr val="000000"/>
                </a:solidFill>
                <a:latin typeface="Poppins Medium"/>
                <a:ea typeface="Poppins Medium"/>
                <a:cs typeface="Poppins Medium"/>
                <a:sym typeface="Poppins Medium"/>
              </a:endParaRPr>
            </a:p>
          </p:txBody>
        </p:sp>
        <p:sp>
          <p:nvSpPr>
            <p:cNvPr id="12" name="TextBox 12"/>
            <p:cNvSpPr txBox="1"/>
            <p:nvPr/>
          </p:nvSpPr>
          <p:spPr>
            <a:xfrm>
              <a:off x="11267055" y="2268672"/>
              <a:ext cx="2501007" cy="424815"/>
            </a:xfrm>
            <a:prstGeom prst="rect">
              <a:avLst/>
            </a:prstGeom>
          </p:spPr>
          <p:txBody>
            <a:bodyPr lIns="0" tIns="0" rIns="0" bIns="0" rtlCol="0" anchor="t">
              <a:spAutoFit/>
            </a:bodyPr>
            <a:lstStyle/>
            <a:p>
              <a:pPr algn="ctr">
                <a:lnSpc>
                  <a:spcPts val="3359"/>
                </a:lnSpc>
                <a:spcBef>
                  <a:spcPct val="0"/>
                </a:spcBef>
              </a:pPr>
              <a:r>
                <a:rPr lang="en-US" sz="2400" b="1" dirty="0">
                  <a:solidFill>
                    <a:srgbClr val="3BB54C"/>
                  </a:solidFill>
                  <a:latin typeface="Poppins Ultra-Bold"/>
                  <a:ea typeface="Poppins Ultra-Bold"/>
                  <a:cs typeface="Poppins Ultra-Bold"/>
                  <a:sym typeface="Poppins Ultra-Bold"/>
                </a:rPr>
                <a:t>NORTH AFRICA</a:t>
              </a:r>
            </a:p>
          </p:txBody>
        </p:sp>
      </p:grpSp>
      <p:sp>
        <p:nvSpPr>
          <p:cNvPr id="13" name="TextBox 13"/>
          <p:cNvSpPr txBox="1"/>
          <p:nvPr/>
        </p:nvSpPr>
        <p:spPr>
          <a:xfrm>
            <a:off x="1028700" y="8866505"/>
            <a:ext cx="4344217" cy="391795"/>
          </a:xfrm>
          <a:prstGeom prst="rect">
            <a:avLst/>
          </a:prstGeom>
        </p:spPr>
        <p:txBody>
          <a:bodyPr lIns="0" tIns="0" rIns="0" bIns="0" rtlCol="0" anchor="t">
            <a:spAutoFit/>
          </a:bodyPr>
          <a:lstStyle/>
          <a:p>
            <a:pPr algn="l">
              <a:lnSpc>
                <a:spcPts val="3079"/>
              </a:lnSpc>
            </a:pPr>
            <a:r>
              <a:rPr lang="en-US" sz="2199" b="1">
                <a:solidFill>
                  <a:srgbClr val="39B54A"/>
                </a:solidFill>
                <a:latin typeface="Poppins Medium"/>
                <a:ea typeface="Poppins Medium"/>
                <a:cs typeface="Poppins Medium"/>
                <a:sym typeface="Poppins Medium"/>
              </a:rPr>
              <a:t>www.afrovasresearch.com</a:t>
            </a:r>
          </a:p>
        </p:txBody>
      </p:sp>
      <p:grpSp>
        <p:nvGrpSpPr>
          <p:cNvPr id="23" name="Group 22">
            <a:extLst>
              <a:ext uri="{FF2B5EF4-FFF2-40B4-BE49-F238E27FC236}">
                <a16:creationId xmlns:a16="http://schemas.microsoft.com/office/drawing/2014/main" id="{4890E9A2-6A1A-B66A-CCE9-80E135337B19}"/>
              </a:ext>
            </a:extLst>
          </p:cNvPr>
          <p:cNvGrpSpPr/>
          <p:nvPr/>
        </p:nvGrpSpPr>
        <p:grpSpPr>
          <a:xfrm>
            <a:off x="14606262" y="2268672"/>
            <a:ext cx="2501007" cy="3704684"/>
            <a:chOff x="14606262" y="2268672"/>
            <a:chExt cx="2501007" cy="3704684"/>
          </a:xfrm>
        </p:grpSpPr>
        <p:sp>
          <p:nvSpPr>
            <p:cNvPr id="14" name="TextBox 14"/>
            <p:cNvSpPr txBox="1"/>
            <p:nvPr/>
          </p:nvSpPr>
          <p:spPr>
            <a:xfrm>
              <a:off x="14606262" y="2268672"/>
              <a:ext cx="2501007" cy="424815"/>
            </a:xfrm>
            <a:prstGeom prst="rect">
              <a:avLst/>
            </a:prstGeom>
          </p:spPr>
          <p:txBody>
            <a:bodyPr lIns="0" tIns="0" rIns="0" bIns="0" rtlCol="0" anchor="t">
              <a:spAutoFit/>
            </a:bodyPr>
            <a:lstStyle/>
            <a:p>
              <a:pPr algn="ctr">
                <a:lnSpc>
                  <a:spcPts val="3359"/>
                </a:lnSpc>
                <a:spcBef>
                  <a:spcPct val="0"/>
                </a:spcBef>
              </a:pPr>
              <a:r>
                <a:rPr lang="en-US" sz="2400" b="1">
                  <a:solidFill>
                    <a:srgbClr val="3BB54C"/>
                  </a:solidFill>
                  <a:latin typeface="Poppins Ultra-Bold"/>
                  <a:ea typeface="Poppins Ultra-Bold"/>
                  <a:cs typeface="Poppins Ultra-Bold"/>
                  <a:sym typeface="Poppins Ultra-Bold"/>
                </a:rPr>
                <a:t>SOUTH AFRICA</a:t>
              </a:r>
            </a:p>
          </p:txBody>
        </p:sp>
        <p:sp>
          <p:nvSpPr>
            <p:cNvPr id="15" name="TextBox 15"/>
            <p:cNvSpPr txBox="1"/>
            <p:nvPr/>
          </p:nvSpPr>
          <p:spPr>
            <a:xfrm>
              <a:off x="14606262" y="2818676"/>
              <a:ext cx="1970870" cy="3154680"/>
            </a:xfrm>
            <a:prstGeom prst="rect">
              <a:avLst/>
            </a:prstGeom>
          </p:spPr>
          <p:txBody>
            <a:bodyPr lIns="0" tIns="0" rIns="0" bIns="0" rtlCol="0" anchor="t">
              <a:spAutoFit/>
            </a:bodyPr>
            <a:lstStyle/>
            <a:p>
              <a:pPr algn="l">
                <a:lnSpc>
                  <a:spcPts val="2520"/>
                </a:lnSpc>
              </a:pPr>
              <a:endParaRPr dirty="0"/>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Botswana.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Lesotho.</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Namibia.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South Africa.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Swaziland.</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Zambia.</a:t>
              </a:r>
            </a:p>
            <a:p>
              <a:pPr marL="388620" lvl="1" indent="-194310" algn="l">
                <a:lnSpc>
                  <a:spcPts val="2520"/>
                </a:lnSpc>
                <a:buFont typeface="Arial"/>
                <a:buChar char="•"/>
              </a:pPr>
              <a:r>
                <a:rPr lang="en-US" sz="1800" b="1" dirty="0">
                  <a:solidFill>
                    <a:srgbClr val="000000"/>
                  </a:solidFill>
                  <a:latin typeface="Poppins Medium"/>
                  <a:ea typeface="Poppins Medium"/>
                  <a:cs typeface="Poppins Medium"/>
                  <a:sym typeface="Poppins Medium"/>
                </a:rPr>
                <a:t>Zimbabwe.</a:t>
              </a:r>
            </a:p>
            <a:p>
              <a:pPr algn="l">
                <a:lnSpc>
                  <a:spcPts val="2520"/>
                </a:lnSpc>
              </a:pPr>
              <a:endParaRPr lang="en-US" sz="1800" b="1" dirty="0">
                <a:solidFill>
                  <a:srgbClr val="000000"/>
                </a:solidFill>
                <a:latin typeface="Poppins Medium"/>
                <a:ea typeface="Poppins Medium"/>
                <a:cs typeface="Poppins Medium"/>
                <a:sym typeface="Poppins Medium"/>
              </a:endParaRPr>
            </a:p>
            <a:p>
              <a:pPr algn="l">
                <a:lnSpc>
                  <a:spcPts val="2520"/>
                </a:lnSpc>
                <a:spcBef>
                  <a:spcPct val="0"/>
                </a:spcBef>
              </a:pPr>
              <a:endParaRPr lang="en-US" sz="1800" b="1" dirty="0">
                <a:solidFill>
                  <a:srgbClr val="000000"/>
                </a:solidFill>
                <a:latin typeface="Poppins Medium"/>
                <a:ea typeface="Poppins Medium"/>
                <a:cs typeface="Poppins Medium"/>
                <a:sym typeface="Poppins Medium"/>
              </a:endParaRPr>
            </a:p>
          </p:txBody>
        </p:sp>
      </p:grpSp>
      <p:sp>
        <p:nvSpPr>
          <p:cNvPr id="16" name="TextBox 16"/>
          <p:cNvSpPr txBox="1"/>
          <p:nvPr/>
        </p:nvSpPr>
        <p:spPr>
          <a:xfrm>
            <a:off x="9829800" y="7821206"/>
            <a:ext cx="6324600" cy="936242"/>
          </a:xfrm>
          <a:prstGeom prst="rect">
            <a:avLst/>
          </a:prstGeom>
        </p:spPr>
        <p:txBody>
          <a:bodyPr wrap="square" lIns="0" tIns="0" rIns="0" bIns="0" rtlCol="0" anchor="t">
            <a:spAutoFit/>
          </a:bodyPr>
          <a:lstStyle/>
          <a:p>
            <a:pPr algn="ctr">
              <a:lnSpc>
                <a:spcPts val="3736"/>
              </a:lnSpc>
            </a:pPr>
            <a:r>
              <a:rPr lang="en-US" sz="2668" b="1" dirty="0">
                <a:solidFill>
                  <a:srgbClr val="FDFDFD"/>
                </a:solidFill>
                <a:latin typeface="Poppins Bold"/>
                <a:ea typeface="Poppins Bold"/>
                <a:cs typeface="Poppins Bold"/>
                <a:sym typeface="Poppins Bold"/>
                <a:hlinkClick r:id="rId3"/>
              </a:rPr>
              <a:t>Our 150+ Countries Global Online Reach</a:t>
            </a:r>
            <a:endParaRPr lang="en-US" sz="2668" b="1" dirty="0">
              <a:solidFill>
                <a:srgbClr val="FDFDFD"/>
              </a:solidFill>
              <a:latin typeface="Poppins Bold"/>
              <a:ea typeface="Poppins Bold"/>
              <a:cs typeface="Poppins Bold"/>
              <a:sym typeface="Poppins Bold"/>
            </a:endParaRPr>
          </a:p>
        </p:txBody>
      </p:sp>
      <p:sp>
        <p:nvSpPr>
          <p:cNvPr id="17" name="TextBox 17"/>
          <p:cNvSpPr txBox="1"/>
          <p:nvPr/>
        </p:nvSpPr>
        <p:spPr>
          <a:xfrm>
            <a:off x="11732493" y="8793797"/>
            <a:ext cx="2659014" cy="297180"/>
          </a:xfrm>
          <a:prstGeom prst="rect">
            <a:avLst/>
          </a:prstGeom>
        </p:spPr>
        <p:txBody>
          <a:bodyPr lIns="0" tIns="0" rIns="0" bIns="0" rtlCol="0" anchor="t">
            <a:spAutoFit/>
          </a:bodyPr>
          <a:lstStyle/>
          <a:p>
            <a:pPr algn="ctr">
              <a:lnSpc>
                <a:spcPts val="2520"/>
              </a:lnSpc>
            </a:pPr>
            <a:r>
              <a:rPr lang="en-US" sz="1800" b="1" dirty="0">
                <a:solidFill>
                  <a:srgbClr val="0A0A0A"/>
                </a:solidFill>
                <a:latin typeface="Canva Sans Bold"/>
                <a:ea typeface="Canva Sans Bold"/>
                <a:cs typeface="Canva Sans Bold"/>
                <a:sym typeface="Canva Sans Bold"/>
                <a:hlinkClick r:id="rId3"/>
              </a:rPr>
              <a:t>Download Panel Book</a:t>
            </a:r>
            <a:endParaRPr lang="en-US" sz="1800" b="1" dirty="0">
              <a:solidFill>
                <a:srgbClr val="0A0A0A"/>
              </a:solidFill>
              <a:latin typeface="Canva Sans Bold"/>
              <a:ea typeface="Canva Sans Bold"/>
              <a:cs typeface="Canva Sans Bold"/>
              <a:sym typeface="Canva Sans Bold"/>
            </a:endParaRPr>
          </a:p>
        </p:txBody>
      </p:sp>
      <p:sp>
        <p:nvSpPr>
          <p:cNvPr id="18" name="Freeform 18"/>
          <p:cNvSpPr/>
          <p:nvPr/>
        </p:nvSpPr>
        <p:spPr>
          <a:xfrm flipH="1" flipV="1">
            <a:off x="10121481" y="7593836"/>
            <a:ext cx="8864469" cy="3494078"/>
          </a:xfrm>
          <a:custGeom>
            <a:avLst/>
            <a:gdLst/>
            <a:ahLst/>
            <a:cxnLst/>
            <a:rect l="l" t="t" r="r" b="b"/>
            <a:pathLst>
              <a:path w="8864469" h="3494078">
                <a:moveTo>
                  <a:pt x="8864469" y="3494078"/>
                </a:moveTo>
                <a:lnTo>
                  <a:pt x="0" y="3494078"/>
                </a:lnTo>
                <a:lnTo>
                  <a:pt x="0" y="0"/>
                </a:lnTo>
                <a:lnTo>
                  <a:pt x="8864469" y="0"/>
                </a:lnTo>
                <a:lnTo>
                  <a:pt x="8864469" y="3494078"/>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KE"/>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down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1177</Words>
  <Application>Microsoft Macintosh PowerPoint</Application>
  <PresentationFormat>Custom</PresentationFormat>
  <Paragraphs>169</Paragraphs>
  <Slides>13</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vt:i4>
      </vt:variant>
    </vt:vector>
  </HeadingPairs>
  <TitlesOfParts>
    <vt:vector size="29" baseType="lpstr">
      <vt:lpstr>Poppins Medium</vt:lpstr>
      <vt:lpstr>Calibri</vt:lpstr>
      <vt:lpstr>Poppins Ultra-Bold</vt:lpstr>
      <vt:lpstr>Arial</vt:lpstr>
      <vt:lpstr>Liberation Sans Bold</vt:lpstr>
      <vt:lpstr>Liberation Sans</vt:lpstr>
      <vt:lpstr>Canva Sans Bold</vt:lpstr>
      <vt:lpstr>Helvetica World</vt:lpstr>
      <vt:lpstr>Poppins Bold</vt:lpstr>
      <vt:lpstr>Poppins</vt:lpstr>
      <vt:lpstr>TT Norms Bold</vt:lpstr>
      <vt:lpstr>Aileron Bold</vt:lpstr>
      <vt:lpstr>DM Sans</vt:lpstr>
      <vt:lpstr>TT Norms</vt:lpstr>
      <vt:lpstr>Aileron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PARTNERSHIP</dc:title>
  <cp:lastModifiedBy>Charles OBWANDA</cp:lastModifiedBy>
  <cp:revision>3</cp:revision>
  <dcterms:created xsi:type="dcterms:W3CDTF">2006-08-16T00:00:00Z</dcterms:created>
  <dcterms:modified xsi:type="dcterms:W3CDTF">2024-10-23T16:51:54Z</dcterms:modified>
  <dc:identifier>DAGUOsCd12U</dc:identifier>
</cp:coreProperties>
</file>